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309" r:id="rId11"/>
    <p:sldId id="310" r:id="rId12"/>
    <p:sldId id="261" r:id="rId13"/>
    <p:sldId id="262" r:id="rId14"/>
    <p:sldId id="263" r:id="rId15"/>
    <p:sldId id="264" r:id="rId16"/>
    <p:sldId id="266" r:id="rId17"/>
    <p:sldId id="267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8" r:id="rId47"/>
  </p:sldIdLst>
  <p:sldSz cx="9144000" cy="6858000" type="screen4x3"/>
  <p:notesSz cx="9942513" cy="6811963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Lucida Sans Unicode" panose="020B0602030504020204" pitchFamily="34" charset="0"/>
      <p:regular r:id="rId54"/>
    </p:embeddedFont>
    <p:embeddedFont>
      <p:font typeface="Impact" panose="020B0806030902050204" pitchFamily="34" charset="0"/>
      <p:regular r:id="rId55"/>
    </p:embeddedFont>
    <p:embeddedFont>
      <p:font typeface="LucidaSanT" panose="020B0604020202020204" charset="0"/>
      <p:regular r:id="rId56"/>
      <p:bold r:id="rId57"/>
    </p:embeddedFont>
  </p:embeddedFont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5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A8"/>
    <a:srgbClr val="F3F7FB"/>
    <a:srgbClr val="FF0000"/>
    <a:srgbClr val="008000"/>
    <a:srgbClr val="FFFFFF"/>
    <a:srgbClr val="C0C0C0"/>
    <a:srgbClr val="969696"/>
    <a:srgbClr val="0066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76" autoAdjust="0"/>
  </p:normalViewPr>
  <p:slideViewPr>
    <p:cSldViewPr>
      <p:cViewPr varScale="1">
        <p:scale>
          <a:sx n="69" d="100"/>
          <a:sy n="69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22" y="-96"/>
      </p:cViewPr>
      <p:guideLst>
        <p:guide orient="horz" pos="2145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Average indemnity for moral damages per claimant according to his/her relation with the deceased person  </a:t>
            </a:r>
            <a:endPara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LEI -</a:t>
            </a:r>
          </a:p>
        </c:rich>
      </c:tx>
      <c:layout>
        <c:manualLayout>
          <c:xMode val="edge"/>
          <c:yMode val="edge"/>
          <c:x val="0.11880200131233594"/>
          <c:y val="0.759375000000000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87188320209974"/>
          <c:y val="0.18692175196850389"/>
          <c:w val="0.81562811679790048"/>
          <c:h val="0.40823597440944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rgbClr val="000066"/>
              </a:solidFill>
            </a:ln>
          </c:spPr>
          <c:invertIfNegative val="0"/>
          <c:dLbls>
            <c:dLbl>
              <c:idx val="0"/>
              <c:layout>
                <c:manualLayout>
                  <c:x val="1.1623975541179194E-3"/>
                  <c:y val="-0.2468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049622691495862E-4"/>
                  <c:y val="-0.2468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39572526129576E-3"/>
                  <c:y val="-0.2468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128045601770747E-3"/>
                  <c:y val="-0.2468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164468905164384E-3"/>
                  <c:y val="-0.2468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aseline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Adult</c:v>
                </c:pt>
                <c:pt idx="1">
                  <c:v>Minor</c:v>
                </c:pt>
                <c:pt idx="2">
                  <c:v>Brothers + Sisters</c:v>
                </c:pt>
                <c:pt idx="3">
                  <c:v>Parents</c:v>
                </c:pt>
                <c:pt idx="4">
                  <c:v>Husband/Wife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36434</c:v>
                </c:pt>
                <c:pt idx="1">
                  <c:v>51324</c:v>
                </c:pt>
                <c:pt idx="2">
                  <c:v>29912</c:v>
                </c:pt>
                <c:pt idx="3">
                  <c:v>75097</c:v>
                </c:pt>
                <c:pt idx="4">
                  <c:v>52510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Adult</c:v>
                </c:pt>
                <c:pt idx="1">
                  <c:v>Minor</c:v>
                </c:pt>
                <c:pt idx="2">
                  <c:v>Brothers + Sisters</c:v>
                </c:pt>
                <c:pt idx="3">
                  <c:v>Parents</c:v>
                </c:pt>
                <c:pt idx="4">
                  <c:v>Husband/Wife</c:v>
                </c:pt>
              </c:strCache>
            </c:strRef>
          </c:cat>
          <c:val>
            <c:numRef>
              <c:f>Sheet1!$C$2:$C$6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Adult</c:v>
                </c:pt>
                <c:pt idx="1">
                  <c:v>Minor</c:v>
                </c:pt>
                <c:pt idx="2">
                  <c:v>Brothers + Sisters</c:v>
                </c:pt>
                <c:pt idx="3">
                  <c:v>Parents</c:v>
                </c:pt>
                <c:pt idx="4">
                  <c:v>Husband/Wife</c:v>
                </c:pt>
              </c:strCache>
            </c:strRef>
          </c:cat>
          <c:val>
            <c:numRef>
              <c:f>Sheet1!$D$2:$D$6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71616"/>
        <c:axId val="8673152"/>
      </c:barChart>
      <c:catAx>
        <c:axId val="8671616"/>
        <c:scaling>
          <c:orientation val="minMax"/>
        </c:scaling>
        <c:delete val="0"/>
        <c:axPos val="b"/>
        <c:numFmt formatCode="General" sourceLinked="0"/>
        <c:majorTickMark val="cross"/>
        <c:minorTickMark val="cross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200" b="1" baseline="0">
                <a:solidFill>
                  <a:srgbClr val="FF937D"/>
                </a:solidFill>
                <a:effectLst/>
              </a:defRPr>
            </a:pPr>
            <a:endParaRPr lang="de-DE"/>
          </a:p>
        </c:txPr>
        <c:crossAx val="8673152"/>
        <c:crosses val="autoZero"/>
        <c:auto val="0"/>
        <c:lblAlgn val="ctr"/>
        <c:lblOffset val="100"/>
        <c:noMultiLvlLbl val="0"/>
      </c:catAx>
      <c:valAx>
        <c:axId val="8673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8671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prstDash val="sysDash"/>
    </a:ln>
    <a:effectLst>
      <a:outerShdw blurRad="50800" dist="50800" dir="5400000" algn="ctr" rotWithShape="0">
        <a:schemeClr val="bg1">
          <a:lumMod val="85000"/>
        </a:schemeClr>
      </a:outerShdw>
    </a:effectLst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53310956985259"/>
          <c:y val="3.7671998031496089E-2"/>
          <c:w val="0.60624102465321372"/>
          <c:h val="0.835848671259842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Accidents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ln>
                <a:solidFill>
                  <a:srgbClr val="002060"/>
                </a:solidFill>
              </a:ln>
            </c:spPr>
          </c:marker>
          <c:dLbls>
            <c:dLbl>
              <c:idx val="1"/>
              <c:layout/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8505</c:v>
                </c:pt>
                <c:pt idx="1">
                  <c:v>10645</c:v>
                </c:pt>
                <c:pt idx="2">
                  <c:v>10214</c:v>
                </c:pt>
                <c:pt idx="3">
                  <c:v>9253</c:v>
                </c:pt>
                <c:pt idx="4">
                  <c:v>9290</c:v>
                </c:pt>
                <c:pt idx="5">
                  <c:v>9355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Deceased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2800</c:v>
                </c:pt>
                <c:pt idx="1">
                  <c:v>3065</c:v>
                </c:pt>
                <c:pt idx="2">
                  <c:v>2797</c:v>
                </c:pt>
                <c:pt idx="3">
                  <c:v>2377</c:v>
                </c:pt>
                <c:pt idx="4">
                  <c:v>2018</c:v>
                </c:pt>
                <c:pt idx="5">
                  <c:v>2040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Severly Injured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spPr>
              <a:noFill/>
            </c:spPr>
            <c:txPr>
              <a:bodyPr/>
              <a:lstStyle/>
              <a:p>
                <a:pPr>
                  <a:defRPr sz="1400"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7091</c:v>
                </c:pt>
                <c:pt idx="1">
                  <c:v>9403</c:v>
                </c:pt>
                <c:pt idx="2">
                  <c:v>9027</c:v>
                </c:pt>
                <c:pt idx="3">
                  <c:v>8509</c:v>
                </c:pt>
                <c:pt idx="4">
                  <c:v>8768</c:v>
                </c:pt>
                <c:pt idx="5">
                  <c:v>8848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10560"/>
        <c:axId val="32257536"/>
      </c:lineChart>
      <c:catAx>
        <c:axId val="3261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32257536"/>
        <c:crosses val="autoZero"/>
        <c:auto val="1"/>
        <c:lblAlgn val="ctr"/>
        <c:lblOffset val="100"/>
        <c:noMultiLvlLbl val="0"/>
      </c:catAx>
      <c:valAx>
        <c:axId val="3225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66"/>
                </a:solidFill>
              </a:defRPr>
            </a:pPr>
            <a:endParaRPr lang="de-DE"/>
          </a:p>
        </c:txPr>
        <c:crossAx val="32610560"/>
        <c:crosses val="autoZero"/>
        <c:crossBetween val="between"/>
      </c:valAx>
    </c:plotArea>
    <c:legend>
      <c:legendPos val="r"/>
      <c:layout/>
      <c:overlay val="0"/>
      <c:spPr>
        <a:solidFill>
          <a:schemeClr val="bg1"/>
        </a:solidFill>
        <a:ln>
          <a:solidFill>
            <a:schemeClr val="accent1">
              <a:alpha val="0"/>
            </a:schemeClr>
          </a:solidFill>
        </a:ln>
      </c:spPr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defRPr>
          </a:pPr>
          <a:endParaRPr lang="de-D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7397" cy="34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8" tIns="46143" rIns="92288" bIns="46143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749" y="1"/>
            <a:ext cx="4307397" cy="34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8" tIns="46143" rIns="92288" bIns="46143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8805"/>
            <a:ext cx="4307397" cy="34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8" tIns="46143" rIns="92288" bIns="46143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749" y="6468805"/>
            <a:ext cx="4307397" cy="34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8" tIns="46143" rIns="92288" bIns="46143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fld id="{307DDC19-CAED-4134-96DA-08C3AFAB328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316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7397" cy="34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749" y="0"/>
            <a:ext cx="4307397" cy="34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405187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015" y="3235492"/>
            <a:ext cx="7954484" cy="306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9894"/>
            <a:ext cx="4307397" cy="34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749" y="6469894"/>
            <a:ext cx="4307397" cy="34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AA8F407F-08B8-46D4-AB3E-5DFF64535A48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889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42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7378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66852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314872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818409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04503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7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8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6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8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8975" y="506413"/>
            <a:ext cx="3386138" cy="2538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537" y="3213957"/>
            <a:ext cx="7217804" cy="304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4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827587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51613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1107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5917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9353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3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8233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5262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5383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855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1091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9760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83880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9146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71500" y="116632"/>
            <a:ext cx="298388" cy="6624736"/>
          </a:xfrm>
          <a:prstGeom prst="rect">
            <a:avLst/>
          </a:prstGeom>
          <a:solidFill>
            <a:srgbClr val="0072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2400" b="0" dirty="0">
              <a:solidFill>
                <a:srgbClr val="0072A8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 rot="-5400000">
            <a:off x="-3159969" y="3428999"/>
            <a:ext cx="662473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 rot="-5400000">
            <a:off x="-3095658" y="3425015"/>
            <a:ext cx="6624738" cy="7971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1046" name="Line 22"/>
          <p:cNvSpPr>
            <a:spLocks noChangeShapeType="1"/>
          </p:cNvSpPr>
          <p:nvPr userDrawn="1"/>
        </p:nvSpPr>
        <p:spPr bwMode="auto">
          <a:xfrm rot="-5400000">
            <a:off x="-2954870" y="3441390"/>
            <a:ext cx="664951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1048" name="Rectangle 24" descr="avus_logo_rgb"/>
          <p:cNvSpPr>
            <a:spLocks noChangeArrowheads="1"/>
          </p:cNvSpPr>
          <p:nvPr userDrawn="1"/>
        </p:nvSpPr>
        <p:spPr bwMode="auto">
          <a:xfrm>
            <a:off x="8460432" y="6411100"/>
            <a:ext cx="432048" cy="330268"/>
          </a:xfrm>
          <a:prstGeom prst="rect">
            <a:avLst/>
          </a:prstGeom>
          <a:blipFill dpi="0" rotWithShape="0">
            <a:blip r:embed="rId14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7" name="Textplatzhalter 4"/>
          <p:cNvSpPr txBox="1">
            <a:spLocks/>
          </p:cNvSpPr>
          <p:nvPr userDrawn="1"/>
        </p:nvSpPr>
        <p:spPr>
          <a:xfrm>
            <a:off x="5508104" y="6453336"/>
            <a:ext cx="2952328" cy="432048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dirty="0" err="1" smtClean="0">
                <a:solidFill>
                  <a:srgbClr val="0072A8"/>
                </a:solidFill>
              </a:rPr>
              <a:t>worldwide</a:t>
            </a:r>
            <a:r>
              <a:rPr lang="de-AT" dirty="0" smtClean="0">
                <a:solidFill>
                  <a:srgbClr val="0072A8"/>
                </a:solidFill>
              </a:rPr>
              <a:t> </a:t>
            </a:r>
            <a:r>
              <a:rPr lang="de-AT" dirty="0" err="1" smtClean="0">
                <a:solidFill>
                  <a:srgbClr val="0072A8"/>
                </a:solidFill>
              </a:rPr>
              <a:t>claims</a:t>
            </a:r>
            <a:r>
              <a:rPr lang="de-AT" dirty="0" smtClean="0">
                <a:solidFill>
                  <a:srgbClr val="0072A8"/>
                </a:solidFill>
              </a:rPr>
              <a:t> </a:t>
            </a:r>
            <a:r>
              <a:rPr lang="de-AT" dirty="0" err="1" smtClean="0">
                <a:solidFill>
                  <a:srgbClr val="0072A8"/>
                </a:solidFill>
              </a:rPr>
              <a:t>service</a:t>
            </a:r>
            <a:endParaRPr lang="de-AT" dirty="0">
              <a:solidFill>
                <a:srgbClr val="0072A8"/>
              </a:solidFill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8696533" y="404664"/>
            <a:ext cx="48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F2C230-8E0D-4D1C-BCBE-8FEAD34D7482}" type="slidenum">
              <a:rPr lang="de-AT" sz="1200" b="0" smtClean="0"/>
              <a:t>‹Nr.›</a:t>
            </a:fld>
            <a:endParaRPr lang="de-AT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LucidaSanT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Tisztelt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Hölgyeim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Uraim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kedves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Kolleganök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Kollegak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AVUS Group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szemelyesen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Pscheidl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ur,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valamint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neveben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örömmel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köszöntöm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AIDA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Kollokviumot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</a:p>
          <a:p>
            <a:pPr marL="0" indent="0" algn="ctr" eaLnBrk="1" hangingPunct="1">
              <a:buFontTx/>
              <a:buNone/>
              <a:defRPr/>
            </a:pPr>
            <a:endParaRPr lang="de-A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de-A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 28.11.2014                           Ionel D. Dima</a:t>
            </a:r>
            <a:endParaRPr lang="ro-R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244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More statistical data</a:t>
            </a:r>
            <a:endParaRPr lang="ro-R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024504"/>
          <a:ext cx="82296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815"/>
                <a:gridCol w="1980220"/>
                <a:gridCol w="19995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indemnity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/direct victim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LEI</a:t>
                      </a:r>
                      <a:endParaRPr lang="ro-R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EUR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In case of death</a:t>
                      </a:r>
                    </a:p>
                    <a:p>
                      <a:pPr algn="ctr"/>
                      <a:r>
                        <a:rPr lang="de-DE" baseline="0" dirty="0" smtClean="0"/>
                        <a:t>3.3 claimants/deceased person</a:t>
                      </a:r>
                    </a:p>
                    <a:p>
                      <a:pPr algn="ctr"/>
                      <a:endParaRPr lang="ro-RO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175.000,</a:t>
                      </a:r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41.000,-</a:t>
                      </a:r>
                      <a:endParaRPr lang="ro-RO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In</a:t>
                      </a:r>
                      <a:r>
                        <a:rPr lang="de-DE" baseline="0" dirty="0" smtClean="0"/>
                        <a:t> case of bodily injuries</a:t>
                      </a:r>
                    </a:p>
                    <a:p>
                      <a:pPr algn="ctr"/>
                      <a:endParaRPr lang="ro-RO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22.000,-</a:t>
                      </a:r>
                      <a:endParaRPr lang="ro-R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5.200,-</a:t>
                      </a:r>
                      <a:endParaRPr lang="ro-R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63556" y="4221088"/>
            <a:ext cx="4386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400" dirty="0">
                <a:solidFill>
                  <a:schemeClr val="tx1"/>
                </a:solidFill>
              </a:rPr>
              <a:t>(According to the Street Victims Protection Fund</a:t>
            </a:r>
            <a:r>
              <a:rPr lang="de-DE" sz="1400" i="1" dirty="0">
                <a:solidFill>
                  <a:schemeClr val="tx1"/>
                </a:solidFill>
              </a:rPr>
              <a:t>)</a:t>
            </a:r>
            <a:endParaRPr lang="ro-RO" sz="1400" i="1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://www.ahrinet.org/App_Content/ahri/images/Statistics/canstockphoto7351376-landing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03393"/>
            <a:ext cx="3960440" cy="2871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75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69850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de-DE" sz="8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62997" y="1230868"/>
            <a:ext cx="8109520" cy="4709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-96" charset="-128"/>
              </a:rPr>
              <a:t>	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-96" charset="-128"/>
              </a:rPr>
              <a:t>		Around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-96" charset="-128"/>
              </a:rPr>
              <a:t>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-96" charset="-128"/>
              </a:rPr>
              <a:t>2.000.000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-96" charset="-128"/>
              </a:rPr>
              <a:t> registered vehicles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  <a:p>
            <a:r>
              <a:rPr lang="de-DE" sz="1600" dirty="0" smtClean="0"/>
              <a:t>		over 5.7 </a:t>
            </a:r>
            <a:r>
              <a:rPr lang="de-DE" sz="1600" dirty="0"/>
              <a:t>m</a:t>
            </a:r>
            <a:r>
              <a:rPr lang="de-DE" sz="1600" dirty="0" smtClean="0"/>
              <a:t>il. </a:t>
            </a:r>
            <a:r>
              <a:rPr lang="de-DE" sz="1600" dirty="0"/>
              <a:t>registered </a:t>
            </a:r>
            <a:r>
              <a:rPr lang="de-DE" sz="1600" dirty="0" smtClean="0"/>
              <a:t>vehicles and 6.4 </a:t>
            </a:r>
            <a:r>
              <a:rPr lang="de-DE" sz="1600" dirty="0"/>
              <a:t>m</a:t>
            </a:r>
            <a:r>
              <a:rPr lang="de-DE" sz="1600" dirty="0" smtClean="0"/>
              <a:t>il. driving licence owners.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		But: the streets remained almost in the same condition.</a:t>
            </a:r>
          </a:p>
          <a:p>
            <a:r>
              <a:rPr lang="de-DE" sz="1600" dirty="0" smtClean="0"/>
              <a:t>		The only </a:t>
            </a:r>
            <a:r>
              <a:rPr lang="de-DE" sz="1600" dirty="0"/>
              <a:t>“achievement</a:t>
            </a:r>
            <a:r>
              <a:rPr lang="de-DE" sz="1600" dirty="0" smtClean="0"/>
              <a:t>“ is: 530 km highway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410" y="6237097"/>
            <a:ext cx="572945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  <a:latin typeface="Arial"/>
              </a:rPr>
              <a:t>   (According to the General Inspectorate of the Romanian Police)</a:t>
            </a:r>
            <a:endParaRPr lang="de-DE" sz="1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245" y="421501"/>
            <a:ext cx="2135520" cy="554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Bef>
                <a:spcPct val="50000"/>
              </a:spcBef>
            </a:pP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Some figures</a:t>
            </a:r>
            <a:endParaRPr lang="de-D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07105" y="4222629"/>
            <a:ext cx="6489277" cy="1364216"/>
            <a:chOff x="886048" y="4782493"/>
            <a:chExt cx="6489277" cy="13642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048" y="4782493"/>
              <a:ext cx="2051642" cy="133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2192" y="4797151"/>
              <a:ext cx="1823864" cy="1323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109" y="4797152"/>
              <a:ext cx="1944216" cy="134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ight Arrow 5"/>
          <p:cNvSpPr/>
          <p:nvPr/>
        </p:nvSpPr>
        <p:spPr bwMode="auto">
          <a:xfrm>
            <a:off x="1038243" y="2079785"/>
            <a:ext cx="1484784" cy="7920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Geneva" pitchFamily="-96" charset="-128"/>
              </a:rPr>
              <a:t>1990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1038243" y="3151207"/>
            <a:ext cx="1484784" cy="7920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Geneva" pitchFamily="-96" charset="-128"/>
              </a:rPr>
              <a:t>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2545" y="56066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79%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2015" y="55706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0933" y="55507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0,71%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3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69850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de-DE" sz="8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11560" y="188640"/>
            <a:ext cx="8280920" cy="741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Dynamics of the serious traffic accidents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(2007-2012)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sz="1200" dirty="0" smtClean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120000"/>
              </a:lnSpc>
              <a:spcBef>
                <a:spcPct val="50000"/>
              </a:spcBef>
            </a:pPr>
            <a:endParaRPr lang="de-DE" sz="1200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120000"/>
              </a:lnSpc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According to the General Inspectorate of the Romanian Police</a:t>
            </a:r>
            <a:r>
              <a:rPr lang="de-DE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)</a:t>
            </a:r>
            <a:endParaRPr lang="de-DE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de-DE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de-DE" sz="2500" dirty="0">
              <a:solidFill>
                <a:schemeClr val="bg1"/>
              </a:solidFill>
              <a:latin typeface="Palatino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4512057"/>
              </p:ext>
            </p:extLst>
          </p:nvPr>
        </p:nvGraphicFramePr>
        <p:xfrm>
          <a:off x="795108" y="1484784"/>
          <a:ext cx="7913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2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528" y="764704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de-DE" sz="8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575" y="421501"/>
            <a:ext cx="8100900" cy="51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ct val="50000"/>
              </a:spcBef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Causes of traffic accidents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2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342900" lvl="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500" dirty="0" smtClean="0">
                <a:solidFill>
                  <a:schemeClr val="tx1"/>
                </a:solidFill>
                <a:latin typeface="Arial"/>
              </a:rPr>
              <a:t>People (90%)</a:t>
            </a:r>
          </a:p>
          <a:p>
            <a:pPr marL="342900" lvl="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de-DE" sz="250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500" dirty="0" smtClean="0">
                <a:solidFill>
                  <a:schemeClr val="tx1"/>
                </a:solidFill>
                <a:latin typeface="Arial"/>
              </a:rPr>
              <a:t>Technology (small percentage)</a:t>
            </a:r>
          </a:p>
          <a:p>
            <a:pPr marL="342900" lvl="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de-DE" sz="250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500" dirty="0" smtClean="0">
                <a:solidFill>
                  <a:schemeClr val="tx1"/>
                </a:solidFill>
                <a:latin typeface="Arial"/>
              </a:rPr>
              <a:t>Infrastructure </a:t>
            </a:r>
            <a:endParaRPr lang="de-DE" sz="2500" dirty="0">
              <a:solidFill>
                <a:schemeClr val="tx1"/>
              </a:solidFill>
              <a:latin typeface="Arial"/>
            </a:endParaRPr>
          </a:p>
          <a:p>
            <a:pPr lvl="0" algn="l">
              <a:lnSpc>
                <a:spcPct val="120000"/>
              </a:lnSpc>
              <a:spcBef>
                <a:spcPct val="50000"/>
              </a:spcBef>
            </a:pPr>
            <a:endParaRPr lang="de-DE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24420" y="1087397"/>
            <a:ext cx="2627928" cy="5078111"/>
            <a:chOff x="6300192" y="1159201"/>
            <a:chExt cx="2858547" cy="5726183"/>
          </a:xfrm>
        </p:grpSpPr>
        <p:grpSp>
          <p:nvGrpSpPr>
            <p:cNvPr id="2" name="Group 1"/>
            <p:cNvGrpSpPr/>
            <p:nvPr/>
          </p:nvGrpSpPr>
          <p:grpSpPr>
            <a:xfrm>
              <a:off x="6300192" y="1159201"/>
              <a:ext cx="2858547" cy="3925983"/>
              <a:chOff x="1604476" y="995988"/>
              <a:chExt cx="2858547" cy="3925983"/>
            </a:xfrm>
          </p:grpSpPr>
          <p:pic>
            <p:nvPicPr>
              <p:cNvPr id="1026" name="Picture 2" descr="http://images.thecarconnection.com/sml/angry-driver-with-road-rage_100182787_s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3926" y="995988"/>
                <a:ext cx="2839097" cy="1899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4476" y="2977755"/>
                <a:ext cx="2825551" cy="1944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158617"/>
              <a:ext cx="2825551" cy="172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341864" y="5990076"/>
            <a:ext cx="617435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  <a:latin typeface="Arial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Arial"/>
              </a:rPr>
              <a:t>According to the General Inspectorate of the Romanian Police</a:t>
            </a:r>
            <a:r>
              <a:rPr lang="de-DE" sz="1400" dirty="0">
                <a:solidFill>
                  <a:schemeClr val="tx1"/>
                </a:solidFill>
                <a:latin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27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69850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de-DE" sz="8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421501"/>
            <a:ext cx="8461603" cy="6851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ct val="50000"/>
              </a:spcBef>
            </a:pP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Traffic accidents 2012</a:t>
            </a:r>
          </a:p>
          <a:p>
            <a:pPr lvl="0" algn="ctr">
              <a:lnSpc>
                <a:spcPct val="120000"/>
              </a:lnSpc>
              <a:spcBef>
                <a:spcPct val="50000"/>
              </a:spcBef>
            </a:pPr>
            <a:endParaRPr lang="de-DE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2000" dirty="0" smtClean="0">
                <a:solidFill>
                  <a:schemeClr val="tx1"/>
                </a:solidFill>
                <a:latin typeface="Arial"/>
              </a:rPr>
              <a:t>26.648 traffic accidents with human victims: 2.040 deceased,  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de-DE" sz="2000" dirty="0">
                <a:solidFill>
                  <a:schemeClr val="tx1"/>
                </a:solidFill>
                <a:latin typeface="Arial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Arial"/>
              </a:rPr>
              <a:t>    8.768 severely injured and 24.723 slightly injured</a:t>
            </a:r>
            <a:endParaRPr lang="de-DE" sz="1050" dirty="0" smtClean="0">
              <a:solidFill>
                <a:schemeClr val="tx1"/>
              </a:solidFill>
              <a:latin typeface="Arial"/>
            </a:endParaRPr>
          </a:p>
          <a:p>
            <a:pPr marL="285750" lvl="0" indent="-28575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2000" dirty="0" smtClean="0">
                <a:solidFill>
                  <a:schemeClr val="tx1"/>
                </a:solidFill>
                <a:latin typeface="Arial"/>
              </a:rPr>
              <a:t>67.380 traffic accidents only with material damages (Police report)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*</a:t>
            </a:r>
            <a:r>
              <a:rPr lang="de-DE" sz="2000" dirty="0" smtClean="0">
                <a:solidFill>
                  <a:schemeClr val="tx1"/>
                </a:solidFill>
                <a:latin typeface="Arial"/>
              </a:rPr>
              <a:t> </a:t>
            </a:r>
          </a:p>
          <a:p>
            <a:pPr marL="285750" lvl="0" indent="-28575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endParaRPr lang="de-DE" sz="1050" dirty="0" smtClean="0">
              <a:solidFill>
                <a:schemeClr val="tx1"/>
              </a:solidFill>
              <a:latin typeface="Arial"/>
            </a:endParaRPr>
          </a:p>
          <a:p>
            <a:pPr marL="285750" lvl="0" indent="-28575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endParaRPr lang="de-DE" sz="1050" dirty="0">
              <a:solidFill>
                <a:schemeClr val="tx1"/>
              </a:solidFill>
              <a:latin typeface="Arial"/>
            </a:endParaRPr>
          </a:p>
          <a:p>
            <a:pPr marL="285750" lvl="0" indent="-28575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endParaRPr lang="de-DE" sz="1050" dirty="0" smtClean="0">
              <a:solidFill>
                <a:schemeClr val="tx1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1600" dirty="0">
              <a:solidFill>
                <a:schemeClr val="tx1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1600" dirty="0" smtClean="0">
              <a:solidFill>
                <a:schemeClr val="tx1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1600" dirty="0">
              <a:solidFill>
                <a:schemeClr val="tx1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1600" dirty="0" smtClean="0">
              <a:solidFill>
                <a:schemeClr val="tx1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1600" dirty="0" smtClean="0">
              <a:solidFill>
                <a:schemeClr val="tx1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endParaRPr lang="de-DE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122" name="Picture 2" descr="C:\Documents and Settings\USER\Desktop\car cr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00" y="3429000"/>
            <a:ext cx="3140868" cy="21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7313" y="5877272"/>
            <a:ext cx="558037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20000"/>
              </a:lnSpc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  <a:latin typeface="Arial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Arial"/>
              </a:rPr>
              <a:t>According to the General Inspectorate of the Romanian Police</a:t>
            </a:r>
            <a:r>
              <a:rPr lang="de-DE" sz="1400" dirty="0" smtClean="0">
                <a:solidFill>
                  <a:schemeClr val="tx1"/>
                </a:solidFill>
                <a:latin typeface="Arial"/>
              </a:rPr>
              <a:t>)</a:t>
            </a:r>
            <a:endParaRPr lang="de-DE" sz="1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3933056"/>
            <a:ext cx="481161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ct val="50000"/>
              </a:spcBef>
            </a:pPr>
            <a:r>
              <a:rPr lang="de-DE" sz="1600" b="1" dirty="0" smtClean="0">
                <a:solidFill>
                  <a:schemeClr val="tx1"/>
                </a:solidFill>
                <a:latin typeface="Arial"/>
              </a:rPr>
              <a:t> * The </a:t>
            </a:r>
            <a:r>
              <a:rPr lang="de-DE" sz="1600" b="1" dirty="0">
                <a:solidFill>
                  <a:schemeClr val="tx1"/>
                </a:solidFill>
                <a:latin typeface="Arial"/>
              </a:rPr>
              <a:t>number of the traffic accidents which have been solved based on </a:t>
            </a:r>
            <a:r>
              <a:rPr lang="de-DE" sz="1600" b="1" dirty="0" smtClean="0">
                <a:solidFill>
                  <a:schemeClr val="tx1"/>
                </a:solidFill>
                <a:latin typeface="Arial"/>
              </a:rPr>
              <a:t>European </a:t>
            </a:r>
            <a:r>
              <a:rPr lang="de-DE" sz="1600" b="1" dirty="0">
                <a:solidFill>
                  <a:schemeClr val="tx1"/>
                </a:solidFill>
                <a:latin typeface="Arial"/>
              </a:rPr>
              <a:t>Accident Report is unknown</a:t>
            </a:r>
            <a:endParaRPr lang="ro-RO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57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Gr</a:t>
            </a:r>
            <a:r>
              <a:rPr lang="de-A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een Card System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AT" sz="2400" dirty="0" smtClean="0"/>
              <a:t>Evolution of the number of damage cases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800" b="1" dirty="0" smtClean="0"/>
              <a:t>1999			291.730</a:t>
            </a:r>
          </a:p>
          <a:p>
            <a:pPr algn="ctr">
              <a:buNone/>
            </a:pPr>
            <a:r>
              <a:rPr lang="en-US" sz="2800" b="1" dirty="0" smtClean="0"/>
              <a:t>2000			337.361</a:t>
            </a:r>
          </a:p>
          <a:p>
            <a:pPr algn="ctr">
              <a:buNone/>
            </a:pPr>
            <a:r>
              <a:rPr lang="en-US" sz="2800" b="1" dirty="0" smtClean="0"/>
              <a:t>2005			342.963</a:t>
            </a:r>
          </a:p>
          <a:p>
            <a:pPr algn="ctr">
              <a:buNone/>
            </a:pPr>
            <a:r>
              <a:rPr lang="en-US" sz="2800" b="1" dirty="0" smtClean="0"/>
              <a:t>2009			345.746</a:t>
            </a:r>
          </a:p>
          <a:p>
            <a:pPr algn="ctr">
              <a:buNone/>
            </a:pPr>
            <a:r>
              <a:rPr lang="en-US" sz="2800" b="1" dirty="0" smtClean="0"/>
              <a:t>2011			371.271</a:t>
            </a:r>
          </a:p>
          <a:p>
            <a:pPr>
              <a:buNone/>
            </a:pPr>
            <a:endParaRPr lang="de-AT" sz="2800" b="1" dirty="0" smtClean="0"/>
          </a:p>
          <a:p>
            <a:pPr>
              <a:buNone/>
            </a:pPr>
            <a:r>
              <a:rPr lang="de-AT" sz="2000" dirty="0" smtClean="0"/>
              <a:t>    </a:t>
            </a:r>
            <a:r>
              <a:rPr lang="de-AT" sz="1800" dirty="0" smtClean="0"/>
              <a:t>Source: CoB</a:t>
            </a:r>
            <a:endParaRPr lang="en-US" sz="1800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ro-RO" sz="2000" b="1" dirty="0" smtClean="0"/>
          </a:p>
          <a:p>
            <a:pPr algn="ctr">
              <a:buNone/>
            </a:pPr>
            <a:endParaRPr lang="de-AT" sz="2000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419872" y="2708920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419872" y="3284984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419872" y="3789040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419872" y="4293096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419872" y="4725144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601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Average damages </a:t>
            </a:r>
            <a:br>
              <a:rPr lang="de-A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de-A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Romania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143116"/>
            <a:ext cx="8229600" cy="4525963"/>
          </a:xfrm>
        </p:spPr>
        <p:txBody>
          <a:bodyPr/>
          <a:lstStyle/>
          <a:p>
            <a:r>
              <a:rPr lang="de-AT" sz="2400" b="1" dirty="0" smtClean="0"/>
              <a:t>Material damages: 		EUR   2.500,-</a:t>
            </a:r>
          </a:p>
          <a:p>
            <a:pPr>
              <a:buNone/>
            </a:pPr>
            <a:endParaRPr lang="de-AT" sz="2400" b="1" dirty="0" smtClean="0"/>
          </a:p>
          <a:p>
            <a:r>
              <a:rPr lang="de-AT" sz="2400" b="1" dirty="0" smtClean="0"/>
              <a:t>Personal damages:   	 	EUR 14.000,-</a:t>
            </a:r>
          </a:p>
          <a:p>
            <a:pPr>
              <a:buNone/>
            </a:pPr>
            <a:endParaRPr lang="de-AT" sz="2400" b="1" dirty="0" smtClean="0"/>
          </a:p>
          <a:p>
            <a:r>
              <a:rPr lang="de-AT" sz="2400" b="1" dirty="0" smtClean="0"/>
              <a:t>Aggregate:                 		EUR   8.000,-</a:t>
            </a:r>
            <a:r>
              <a:rPr lang="de-AT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Some examples</a:t>
            </a:r>
            <a:br>
              <a:rPr lang="de-A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20924"/>
            <a:ext cx="7992888" cy="3312367"/>
          </a:xfrm>
        </p:spPr>
        <p:txBody>
          <a:bodyPr/>
          <a:lstStyle/>
          <a:p>
            <a:pPr lvl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  302.315,70  </a:t>
            </a:r>
            <a:r>
              <a:rPr lang="en-US" sz="1600" dirty="0" smtClean="0"/>
              <a:t>moral </a:t>
            </a:r>
            <a:r>
              <a:rPr lang="en-US" sz="1600" dirty="0"/>
              <a:t>damages in </a:t>
            </a:r>
            <a:r>
              <a:rPr lang="en-US" sz="1600" dirty="0" smtClean="0"/>
              <a:t>Court for 9 parties ……………… 2012</a:t>
            </a:r>
          </a:p>
          <a:p>
            <a:pPr marL="0" indent="0">
              <a:buNone/>
            </a:pPr>
            <a:endParaRPr lang="en-US" sz="1600" dirty="0"/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-96" charset="-128"/>
              </a:rPr>
              <a:t>EUR  132.756,78  </a:t>
            </a:r>
            <a:r>
              <a:rPr lang="en-US" sz="1600" kern="1200" dirty="0" smtClean="0">
                <a:latin typeface="Arial" charset="0"/>
                <a:ea typeface="Geneva" pitchFamily="-96" charset="-128"/>
              </a:rPr>
              <a:t>moral </a:t>
            </a:r>
            <a:r>
              <a:rPr lang="en-US" sz="1600" kern="1200" dirty="0">
                <a:latin typeface="Arial" charset="0"/>
                <a:ea typeface="Geneva" pitchFamily="-96" charset="-128"/>
              </a:rPr>
              <a:t>damages </a:t>
            </a:r>
            <a:r>
              <a:rPr lang="en-US" sz="1600" kern="1200" dirty="0" smtClean="0">
                <a:latin typeface="Arial" charset="0"/>
                <a:ea typeface="Geneva" pitchFamily="-96" charset="-128"/>
              </a:rPr>
              <a:t>in Court for 2 parties ……………………… 2012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sz="1600" kern="1200" dirty="0" smtClean="0">
              <a:latin typeface="Arial" charset="0"/>
              <a:ea typeface="Geneva" pitchFamily="-96" charset="-128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-96" charset="-128"/>
              </a:rPr>
              <a:t>EUR    78.391,52  </a:t>
            </a:r>
            <a:r>
              <a:rPr lang="en-US" sz="1600" kern="1200" dirty="0" smtClean="0">
                <a:latin typeface="Arial" charset="0"/>
                <a:ea typeface="Geneva" pitchFamily="-96" charset="-128"/>
              </a:rPr>
              <a:t>moral damages out of Court for 3 parties …………………. 2013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sz="1600" kern="1200" dirty="0" smtClean="0">
              <a:latin typeface="Arial" charset="0"/>
              <a:ea typeface="Geneva" pitchFamily="-96" charset="-128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-96" charset="-128"/>
              </a:rPr>
              <a:t>EUR     61.115,-    </a:t>
            </a:r>
            <a:r>
              <a:rPr lang="en-US" sz="1600" kern="1200" dirty="0" smtClean="0">
                <a:latin typeface="Arial" charset="0"/>
                <a:ea typeface="Geneva" pitchFamily="-96" charset="-128"/>
              </a:rPr>
              <a:t>moral damages in Court for 3 parties ………………………. 2013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sz="1600" kern="1200" dirty="0" smtClean="0">
              <a:latin typeface="Arial" charset="0"/>
              <a:ea typeface="Geneva" pitchFamily="-96" charset="-128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-96" charset="-128"/>
              </a:rPr>
              <a:t>EUR     57.213,96 </a:t>
            </a:r>
            <a:r>
              <a:rPr lang="en-US" sz="1600" kern="1200" dirty="0" smtClean="0">
                <a:latin typeface="Arial" charset="0"/>
                <a:ea typeface="Geneva" pitchFamily="-96" charset="-128"/>
              </a:rPr>
              <a:t>moral damages in Court for 3 parties ………………………. 2012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sz="1400" kern="1200" dirty="0" smtClean="0">
              <a:latin typeface="Arial" charset="0"/>
              <a:ea typeface="Geneva" pitchFamily="-96" charset="-128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sz="1400" kern="1200" dirty="0" smtClean="0">
              <a:latin typeface="Arial" charset="0"/>
              <a:ea typeface="Geneva" pitchFamily="-96" charset="-128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sz="1400" kern="1200" dirty="0">
              <a:latin typeface="Arial" charset="0"/>
              <a:ea typeface="Geneva" pitchFamily="-96" charset="-128"/>
            </a:endParaRPr>
          </a:p>
          <a:p>
            <a:pPr marL="0" lvl="0" indent="0">
              <a:buNone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11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484784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JURISPRUDENCE</a:t>
            </a:r>
          </a:p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Studies</a:t>
            </a:r>
          </a:p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Realities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6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haela Tanase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40" y="2632652"/>
            <a:ext cx="3816424" cy="40961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haela Tanase\Desktop\Picture1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4" y="812654"/>
            <a:ext cx="4371279" cy="59361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1196625" y="4149080"/>
            <a:ext cx="99011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219127" y="4797152"/>
            <a:ext cx="94510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151619" y="4509120"/>
            <a:ext cx="108012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196625" y="5202667"/>
            <a:ext cx="85509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196624" y="5805264"/>
            <a:ext cx="99011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315229" y="6453336"/>
            <a:ext cx="126014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516438" y="2852936"/>
            <a:ext cx="94510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245842" y="6093296"/>
            <a:ext cx="108012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517105" y="4005064"/>
            <a:ext cx="99011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4" name="Straight Connector 2053"/>
          <p:cNvCxnSpPr/>
          <p:nvPr/>
        </p:nvCxnSpPr>
        <p:spPr bwMode="auto">
          <a:xfrm>
            <a:off x="5500772" y="5301208"/>
            <a:ext cx="1006443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6" name="Straight Connector 2055"/>
          <p:cNvCxnSpPr/>
          <p:nvPr/>
        </p:nvCxnSpPr>
        <p:spPr bwMode="auto">
          <a:xfrm>
            <a:off x="5449597" y="3748461"/>
            <a:ext cx="103511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8" name="Straight Connector 2057"/>
          <p:cNvCxnSpPr/>
          <p:nvPr/>
        </p:nvCxnSpPr>
        <p:spPr bwMode="auto">
          <a:xfrm>
            <a:off x="5562110" y="3133737"/>
            <a:ext cx="94510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0" name="Straight Connector 2059"/>
          <p:cNvCxnSpPr/>
          <p:nvPr/>
        </p:nvCxnSpPr>
        <p:spPr bwMode="auto">
          <a:xfrm>
            <a:off x="5561443" y="5517232"/>
            <a:ext cx="945772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61" name="Oval 2060"/>
          <p:cNvSpPr/>
          <p:nvPr/>
        </p:nvSpPr>
        <p:spPr bwMode="auto">
          <a:xfrm>
            <a:off x="5070076" y="5797306"/>
            <a:ext cx="810090" cy="22034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o-RO" smtClean="0">
              <a:solidFill>
                <a:srgbClr val="FF0000"/>
              </a:solidFill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14" y="3226287"/>
            <a:ext cx="1450682" cy="13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1" y="3361683"/>
            <a:ext cx="1857388" cy="12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21" y="4437112"/>
            <a:ext cx="95091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1680" y="101097"/>
            <a:ext cx="558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 Instance: Tribunal Bucharest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Civil Sentence from 25.11.2011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7640" y="980728"/>
            <a:ext cx="409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- Accident from 19.07.2007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- 2 injured parties + 4 deceased persons.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Total </a:t>
            </a:r>
            <a:r>
              <a:rPr lang="en-US" sz="1600" dirty="0">
                <a:solidFill>
                  <a:schemeClr val="tx1"/>
                </a:solidFill>
              </a:rPr>
              <a:t>amounts granted: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 1.242.153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0.1% interest from 2008</a:t>
            </a:r>
          </a:p>
        </p:txBody>
      </p:sp>
    </p:spTree>
    <p:extLst>
      <p:ext uri="{BB962C8B-B14F-4D97-AF65-F5344CB8AC3E}">
        <p14:creationId xmlns:p14="http://schemas.microsoft.com/office/powerpoint/2010/main" val="38610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right-way-wrong-way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7" y="3429000"/>
            <a:ext cx="4725483" cy="3142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6" name="Line 16"/>
          <p:cNvSpPr>
            <a:spLocks noChangeShapeType="1"/>
          </p:cNvSpPr>
          <p:nvPr/>
        </p:nvSpPr>
        <p:spPr bwMode="auto">
          <a:xfrm rot="-5400000">
            <a:off x="-3276601" y="3427413"/>
            <a:ext cx="6858001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rot="-5400000">
            <a:off x="-3216276" y="3427413"/>
            <a:ext cx="6858001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-5400000">
            <a:off x="-3059112" y="3429000"/>
            <a:ext cx="685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00704" y="985025"/>
            <a:ext cx="777875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4000" dirty="0" smtClean="0">
                <a:solidFill>
                  <a:schemeClr val="tx1"/>
                </a:solidFill>
                <a:latin typeface="Impact" pitchFamily="34" charset="0"/>
              </a:rPr>
              <a:t>ROMANIA</a:t>
            </a:r>
          </a:p>
          <a:p>
            <a:pPr algn="ctr">
              <a:lnSpc>
                <a:spcPct val="110000"/>
              </a:lnSpc>
            </a:pPr>
            <a:r>
              <a:rPr lang="de-DE" sz="4000" dirty="0" smtClean="0">
                <a:solidFill>
                  <a:schemeClr val="tx1"/>
                </a:solidFill>
                <a:latin typeface="Impact" pitchFamily="34" charset="0"/>
              </a:rPr>
              <a:t>The problem of moral damages</a:t>
            </a:r>
            <a:endParaRPr lang="de-DE" sz="3500" dirty="0" smtClean="0">
              <a:solidFill>
                <a:schemeClr val="tx1"/>
              </a:solidFill>
              <a:latin typeface="Lucida Sans" pitchFamily="34" charset="0"/>
            </a:endParaRPr>
          </a:p>
          <a:p>
            <a:pPr>
              <a:lnSpc>
                <a:spcPct val="110000"/>
              </a:lnSpc>
            </a:pPr>
            <a:endParaRPr lang="de-DE" dirty="0">
              <a:solidFill>
                <a:schemeClr val="tx1"/>
              </a:solidFill>
              <a:latin typeface="Lucida San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0935" y="4941365"/>
            <a:ext cx="2154757" cy="309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dirty="0" smtClean="0">
                <a:solidFill>
                  <a:schemeClr val="tx1"/>
                </a:solidFill>
                <a:latin typeface="Lucida Sans" pitchFamily="34" charset="0"/>
              </a:rPr>
              <a:t>Budapest, 28.11.2014</a:t>
            </a:r>
            <a:endParaRPr lang="de-DE" sz="1400" dirty="0">
              <a:solidFill>
                <a:schemeClr val="tx1"/>
              </a:solidFill>
              <a:latin typeface="Lucida San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096" y="4293096"/>
            <a:ext cx="3240360" cy="58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Ionel D. Dima</a:t>
            </a:r>
          </a:p>
        </p:txBody>
      </p:sp>
    </p:spTree>
    <p:extLst>
      <p:ext uri="{BB962C8B-B14F-4D97-AF65-F5344CB8AC3E}">
        <p14:creationId xmlns:p14="http://schemas.microsoft.com/office/powerpoint/2010/main" val="558550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haela Tanase\Desktop\1 Scanari\Mih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4739115" cy="55790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90924"/>
            <a:ext cx="1728192" cy="1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63075"/>
            <a:ext cx="1800200" cy="22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863" y="0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Instance: Appeal Court Bucharest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Civil Decision from 25.05.2012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amounts were reduced to </a:t>
            </a:r>
            <a:r>
              <a:rPr lang="en-US" sz="1600" u="sng" dirty="0" smtClean="0">
                <a:solidFill>
                  <a:schemeClr val="tx1"/>
                </a:solidFill>
              </a:rPr>
              <a:t>EUR 200.000,-!!!</a:t>
            </a:r>
            <a:endParaRPr lang="en-US" sz="16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85" y="501933"/>
            <a:ext cx="8525290" cy="1621922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+mn-lt"/>
              </a:rPr>
              <a:t>     Accident from 05.03.2010 in RO</a:t>
            </a:r>
            <a:br>
              <a:rPr lang="de-DE" dirty="0" smtClean="0">
                <a:solidFill>
                  <a:schemeClr val="tx1"/>
                </a:solidFill>
                <a:latin typeface="+mn-lt"/>
              </a:rPr>
            </a:br>
            <a:r>
              <a:rPr lang="de-DE" dirty="0" smtClean="0">
                <a:solidFill>
                  <a:schemeClr val="tx1"/>
                </a:solidFill>
                <a:latin typeface="+mn-lt"/>
              </a:rPr>
              <a:t>     Injured party: pedestrian (16 years old, 150 days of medical care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+invalidity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)</a:t>
            </a:r>
            <a:br>
              <a:rPr lang="de-DE" dirty="0" smtClean="0">
                <a:solidFill>
                  <a:schemeClr val="tx1"/>
                </a:solidFill>
                <a:latin typeface="+mn-lt"/>
              </a:rPr>
            </a:br>
            <a:r>
              <a:rPr lang="de-DE" dirty="0" smtClean="0">
                <a:solidFill>
                  <a:schemeClr val="tx1"/>
                </a:solidFill>
                <a:latin typeface="+mn-lt"/>
              </a:rPr>
              <a:t>     Moral damages in 1. Instance: </a:t>
            </a:r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 800.000,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and in 2. Instance: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 500.000,-</a:t>
            </a:r>
            <a:endParaRPr lang="ro-R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7" name="Picture 3" descr="C:\Users\Mihandreea\Desktop\hotara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92" y="1292696"/>
            <a:ext cx="7839075" cy="529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382090" y="2123855"/>
            <a:ext cx="1125125" cy="1350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11" y="3535707"/>
            <a:ext cx="77283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95" y="3529357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45" y="3941638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95" y="4037625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13" y="4426354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64" y="5369429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90" y="6022907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78" y="5939727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5" y="5505179"/>
            <a:ext cx="11223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6004114"/>
            <a:ext cx="11223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70" y="5791924"/>
            <a:ext cx="561182" cy="1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5874120" y="5644879"/>
            <a:ext cx="1912887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95" y="3767008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79" y="3776403"/>
            <a:ext cx="7683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31" y="2353726"/>
            <a:ext cx="1216384" cy="23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365" y="51541"/>
            <a:ext cx="6567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kern="0" dirty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Decision of the Appeal Court Bucharest from 10.10.2012</a:t>
            </a:r>
            <a:endParaRPr lang="ro-R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406088" cy="12241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Accident from 16.04.2009 in RO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A deceased child (3 years old)  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A severely injured child (4 years old): 80 days of medical care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+invalidity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Moral damages for the parents of the deceased: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LEI 2.000.000,-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Moral damages for the injured: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 300.000,-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and material damages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 200.000,-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endParaRPr lang="ro-RO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 descr="C:\Users\Mihandreea\Desktop\hot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2888940"/>
            <a:ext cx="7800975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6777245" y="5274205"/>
            <a:ext cx="139515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061610" y="5409220"/>
            <a:ext cx="387043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061610" y="5679250"/>
            <a:ext cx="571563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1061610" y="4959170"/>
            <a:ext cx="1080120" cy="1350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Decision of Court of Law Pitesti from 06.12.2010, in force according to the </a:t>
            </a:r>
            <a:endParaRPr lang="en-US" sz="1600" b="1" kern="0" dirty="0" smtClean="0">
              <a:solidFill>
                <a:schemeClr val="tx1"/>
              </a:solidFill>
              <a:latin typeface="Arial"/>
              <a:ea typeface="Geneva"/>
              <a:cs typeface="+mj-cs"/>
            </a:endParaRPr>
          </a:p>
          <a:p>
            <a:pPr algn="ctr"/>
            <a:r>
              <a:rPr lang="en-US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Decision </a:t>
            </a:r>
            <a:r>
              <a:rPr lang="en-US" sz="1600" b="1" kern="0" dirty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of the </a:t>
            </a:r>
            <a:r>
              <a:rPr lang="en-US" sz="1600" b="1" kern="0" dirty="0" smtClean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Appeal </a:t>
            </a:r>
            <a:r>
              <a:rPr lang="en-US" sz="1600" b="1" kern="0" dirty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Court </a:t>
            </a:r>
            <a:r>
              <a:rPr lang="de-DE" sz="1600" b="1" kern="0" dirty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 Pitesti from 22.03.2011</a:t>
            </a:r>
            <a:endParaRPr lang="ro-R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957772" cy="1152128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+mn-lt"/>
              </a:rPr>
              <a:t/>
            </a:r>
            <a:br>
              <a:rPr lang="de-DE" dirty="0">
                <a:solidFill>
                  <a:schemeClr val="tx1"/>
                </a:solidFill>
                <a:latin typeface="+mn-lt"/>
              </a:rPr>
            </a:br>
            <a:r>
              <a:rPr lang="de-DE" dirty="0" smtClean="0">
                <a:solidFill>
                  <a:schemeClr val="tx1"/>
                </a:solidFill>
                <a:latin typeface="+mn-lt"/>
              </a:rPr>
              <a:t>Accident from 12.07.2009 in RO</a:t>
            </a:r>
            <a:br>
              <a:rPr lang="de-DE" dirty="0" smtClean="0">
                <a:solidFill>
                  <a:schemeClr val="tx1"/>
                </a:solidFill>
                <a:latin typeface="+mn-lt"/>
              </a:rPr>
            </a:br>
            <a:r>
              <a:rPr lang="de-DE" dirty="0" smtClean="0">
                <a:solidFill>
                  <a:schemeClr val="tx1"/>
                </a:solidFill>
                <a:latin typeface="+mn-lt"/>
              </a:rPr>
              <a:t>Injured party: 80 days of medical care + invalidity</a:t>
            </a:r>
            <a:br>
              <a:rPr lang="de-DE" dirty="0" smtClean="0">
                <a:solidFill>
                  <a:schemeClr val="tx1"/>
                </a:solidFill>
                <a:latin typeface="+mn-lt"/>
              </a:rPr>
            </a:br>
            <a:r>
              <a:rPr lang="de-DE" dirty="0" smtClean="0">
                <a:solidFill>
                  <a:schemeClr val="tx1"/>
                </a:solidFill>
                <a:latin typeface="+mn-lt"/>
              </a:rPr>
              <a:t>Moral damages: </a:t>
            </a:r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 1.200.000,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!!!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ro-RO" dirty="0">
              <a:latin typeface="+mn-lt"/>
            </a:endParaRPr>
          </a:p>
        </p:txBody>
      </p:sp>
      <p:pic>
        <p:nvPicPr>
          <p:cNvPr id="8194" name="Picture 2" descr="C:\Users\Mihandreea\Desktop\hot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348880"/>
            <a:ext cx="7820025" cy="42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099734" y="3654025"/>
            <a:ext cx="990110" cy="1350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0" y="4534208"/>
            <a:ext cx="1620180" cy="11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4521663"/>
            <a:ext cx="9874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421650" y="5229200"/>
            <a:ext cx="594066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791580" y="3239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kern="0" dirty="0">
                <a:solidFill>
                  <a:schemeClr val="tx1"/>
                </a:solidFill>
                <a:latin typeface="Arial"/>
                <a:ea typeface="Geneva"/>
                <a:cs typeface="+mj-cs"/>
              </a:rPr>
              <a:t>Decision of Court of Law Bucharest Sector 2 from 26.05.2011 in force according to the Decision of the Appeal Court Bucharest from 18.10.2011</a:t>
            </a:r>
            <a:endParaRPr lang="ro-R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344816" cy="1440160"/>
          </a:xfrm>
        </p:spPr>
        <p:txBody>
          <a:bodyPr/>
          <a:lstStyle/>
          <a:p>
            <a:pPr algn="ctr"/>
            <a:r>
              <a:rPr lang="de-A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How are the insurers acting in a case with a deceased person/ </a:t>
            </a:r>
            <a:r>
              <a:rPr lang="de-AT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injured</a:t>
            </a:r>
            <a:r>
              <a:rPr lang="de-A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AT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party</a:t>
            </a:r>
            <a:r>
              <a:rPr lang="de-A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A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r>
              <a:rPr lang="de-AT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+mn-lt"/>
              </a:rPr>
            </a:br>
            <a:r>
              <a:rPr lang="de-AT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de-AT" sz="2400" dirty="0">
                <a:solidFill>
                  <a:schemeClr val="tx1"/>
                </a:solidFill>
                <a:latin typeface="+mn-lt"/>
              </a:rPr>
            </a:br>
            <a:endParaRPr lang="de-AT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9552" y="2204864"/>
            <a:ext cx="81982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  <a:t>a)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ea typeface="Geneva"/>
              </a:rPr>
              <a:t>wait </a:t>
            </a:r>
            <a: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  <a:t>for the trial to start and then pay the indemnities based on a Court decision;</a:t>
            </a:r>
            <a:b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</a:br>
            <a: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</a:br>
            <a: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  <a:t>b) try to settle the claims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ea typeface="Geneva"/>
              </a:rPr>
              <a:t>out-of-Court </a:t>
            </a:r>
            <a: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  <a:t>as soon as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ea typeface="Geneva"/>
              </a:rPr>
              <a:t>possible.</a:t>
            </a:r>
            <a: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</a:br>
            <a: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/>
                <a:ea typeface="Geneva"/>
              </a:rPr>
            </a:br>
            <a:endParaRPr lang="de-AT" sz="2400" dirty="0">
              <a:solidFill>
                <a:schemeClr val="tx1"/>
              </a:solidFill>
              <a:latin typeface="Arial"/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411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4869160"/>
            <a:ext cx="15113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7" name="Line 16"/>
          <p:cNvSpPr>
            <a:spLocks noChangeShapeType="1"/>
          </p:cNvSpPr>
          <p:nvPr/>
        </p:nvSpPr>
        <p:spPr bwMode="auto">
          <a:xfrm rot="-5400000">
            <a:off x="-3276601" y="3427413"/>
            <a:ext cx="6858001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14338" name="Line 17"/>
          <p:cNvSpPr>
            <a:spLocks noChangeShapeType="1"/>
          </p:cNvSpPr>
          <p:nvPr/>
        </p:nvSpPr>
        <p:spPr bwMode="auto">
          <a:xfrm rot="-5400000">
            <a:off x="-3216276" y="3427413"/>
            <a:ext cx="6858001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14339" name="Line 18"/>
          <p:cNvSpPr>
            <a:spLocks noChangeShapeType="1"/>
          </p:cNvSpPr>
          <p:nvPr/>
        </p:nvSpPr>
        <p:spPr bwMode="auto">
          <a:xfrm rot="-5400000">
            <a:off x="-3059112" y="3429000"/>
            <a:ext cx="685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1104900" y="2724150"/>
            <a:ext cx="777875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</a:pPr>
            <a:endParaRPr lang="de-DE" sz="3500">
              <a:solidFill>
                <a:srgbClr val="FFFFFF"/>
              </a:solidFill>
              <a:latin typeface="Lucida Sans" pitchFamily="34" charset="0"/>
              <a:ea typeface="Geneva"/>
            </a:endParaRPr>
          </a:p>
          <a:p>
            <a:pPr algn="ctr">
              <a:lnSpc>
                <a:spcPct val="110000"/>
              </a:lnSpc>
            </a:pPr>
            <a:endParaRPr lang="de-DE" sz="3500">
              <a:solidFill>
                <a:srgbClr val="FFFFFF"/>
              </a:solidFill>
              <a:latin typeface="Lucida Sans" pitchFamily="34" charset="0"/>
              <a:ea typeface="Geneva"/>
            </a:endParaRPr>
          </a:p>
          <a:p>
            <a:pPr algn="ctr">
              <a:lnSpc>
                <a:spcPct val="110000"/>
              </a:lnSpc>
            </a:pPr>
            <a:endParaRPr lang="de-DE" sz="3500">
              <a:solidFill>
                <a:srgbClr val="FFFFFF"/>
              </a:solidFill>
              <a:latin typeface="Lucida Sans" pitchFamily="34" charset="0"/>
              <a:ea typeface="Geneva"/>
            </a:endParaRPr>
          </a:p>
          <a:p>
            <a:pPr algn="r">
              <a:lnSpc>
                <a:spcPct val="110000"/>
              </a:lnSpc>
            </a:pPr>
            <a:endParaRPr lang="de-DE">
              <a:solidFill>
                <a:srgbClr val="FFFFFF"/>
              </a:solidFill>
              <a:latin typeface="Lucida Sans" pitchFamily="34" charset="0"/>
              <a:ea typeface="Geneva"/>
            </a:endParaRPr>
          </a:p>
        </p:txBody>
      </p:sp>
      <p:sp>
        <p:nvSpPr>
          <p:cNvPr id="14341" name="Title 5"/>
          <p:cNvSpPr>
            <a:spLocks noGrp="1"/>
          </p:cNvSpPr>
          <p:nvPr>
            <p:ph type="title"/>
          </p:nvPr>
        </p:nvSpPr>
        <p:spPr bwMode="auto">
          <a:xfrm>
            <a:off x="390848" y="404664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CLAIMS SETTLEMENT</a:t>
            </a:r>
            <a:br>
              <a:rPr lang="en-US" sz="2000" b="1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b="1" dirty="0" smtClean="0">
                <a:solidFill>
                  <a:schemeClr val="tx1"/>
                </a:solidFill>
                <a:latin typeface="+mn-lt"/>
              </a:rPr>
              <a:t> Contrastive analysis between settlement of claims in Court, based on Court’s Decision and out of Court settlement 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4389" name="Group 5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988840"/>
          <a:ext cx="8507412" cy="4757886"/>
        </p:xfrm>
        <a:graphic>
          <a:graphicData uri="http://schemas.openxmlformats.org/drawingml/2006/table">
            <a:tbl>
              <a:tblPr/>
              <a:tblGrid>
                <a:gridCol w="1944216"/>
                <a:gridCol w="3240360"/>
                <a:gridCol w="3322836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CASE 1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claims settled out of Cour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t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CASE 2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claims settled in Court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based on Court's Decision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Acc. date / Place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09.10.2010 in Romania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03.12.2009 in Romania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TPL Insurer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BG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BG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First notification of the case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22.08.2012 (2 years after Acc. date)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27.02.2013 (3,3 years after Acc. date)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First indicated Reserve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Pers: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100.000 / mat: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50.000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Pers: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50.000 / mat: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20.000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54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Reserve after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1 month: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Pers: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800.000 / mat: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30.000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</a:tr>
              <a:tr h="5219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Reserve after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6 months: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Pers: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500.000 / mat: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20.000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Reserve after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9 months: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Pers: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200.000 / mat: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50.000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57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3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164288" y="6093296"/>
            <a:ext cx="1512168" cy="360040"/>
          </a:xfrm>
          <a:prstGeom prst="rect">
            <a:avLst/>
          </a:prstGeom>
          <a:solidFill>
            <a:srgbClr val="0072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1143000" y="69850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sz="800">
              <a:solidFill>
                <a:srgbClr val="FFFFFF"/>
              </a:solidFill>
              <a:latin typeface="Palatino"/>
              <a:ea typeface="Genev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0062" y="958721"/>
          <a:ext cx="8352928" cy="571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698"/>
                <a:gridCol w="3168352"/>
                <a:gridCol w="3342878"/>
              </a:tblGrid>
              <a:tr h="64807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Dynamics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of the accident: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frontal impact</a:t>
                      </a:r>
                    </a:p>
                    <a:p>
                      <a:pPr algn="l" fontAlgn="b"/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Insured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enters the opposite traffic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way and collided the TP’s vehicle</a:t>
                      </a:r>
                    </a:p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Insured lost control over the vehicle and crashed against a tree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Insured: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RO citizen driving a </a:t>
                      </a: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BG matriculated vehicle </a:t>
                      </a: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* No alcohol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Insured:</a:t>
                      </a:r>
                      <a:r>
                        <a:rPr lang="en-US" sz="1400" baseline="0" dirty="0" smtClean="0">
                          <a:latin typeface="+mn-lt"/>
                        </a:rPr>
                        <a:t> RO citizen driving a </a:t>
                      </a:r>
                    </a:p>
                    <a:p>
                      <a:pPr algn="l"/>
                      <a:r>
                        <a:rPr lang="en-US" sz="1400" baseline="0" dirty="0" smtClean="0">
                          <a:latin typeface="+mn-lt"/>
                        </a:rPr>
                        <a:t>BG matriculated vehicle</a:t>
                      </a:r>
                    </a:p>
                    <a:p>
                      <a:pPr algn="l"/>
                      <a:r>
                        <a:rPr lang="en-US" sz="1400" baseline="0" dirty="0" smtClean="0">
                          <a:latin typeface="+mn-lt"/>
                        </a:rPr>
                        <a:t>* No alcohol, speed (71Km/H) over the allowed limit (50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Km/H</a:t>
                      </a:r>
                      <a:r>
                        <a:rPr lang="en-US" sz="1400" baseline="0" dirty="0" smtClean="0">
                          <a:latin typeface="+mn-lt"/>
                        </a:rPr>
                        <a:t>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57E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Consequences: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persons lost their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lives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–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person in the TP’s vehicle and </a:t>
                      </a: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in the Insured’s vehicle, </a:t>
                      </a: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incl. the driver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person with severe bodily injuries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4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passengers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 the Insured's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vehicle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lost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their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lives, but the driver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Criminal investigation: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 months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the perpetrator deceased as a result of the accident, investigated for 3 infractions of manslaughter and 1 infraction of causing bodily injuries)</a:t>
                      </a:r>
                    </a:p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months</a:t>
                      </a:r>
                    </a:p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The responsible driver sued at law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for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manslaughter due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to negligence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57E"/>
                    </a:solidFill>
                  </a:tcPr>
                </a:tc>
              </a:tr>
              <a:tr h="92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Resolution of the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Prosecution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authorities issued on: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10.01.2012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25.02.2013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411760" y="470061"/>
          <a:ext cx="6552728" cy="456878"/>
        </p:xfrm>
        <a:graphic>
          <a:graphicData uri="http://schemas.openxmlformats.org/drawingml/2006/table">
            <a:tbl>
              <a:tblPr/>
              <a:tblGrid>
                <a:gridCol w="3168352"/>
                <a:gridCol w="3384376"/>
              </a:tblGrid>
              <a:tr h="4568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CASE 1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CASE 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4408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61248"/>
            <a:ext cx="1511300" cy="86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61070" y="1196751"/>
          <a:ext cx="8424935" cy="5469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3096344"/>
                <a:gridCol w="3168351"/>
              </a:tblGrid>
              <a:tr h="57561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Victims: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person in the TP's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vehicle 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(female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years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old)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 child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deceased  (5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years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old)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3 adults deceased (18-48 years old)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B57E"/>
                    </a:solidFill>
                  </a:tcPr>
                </a:tc>
              </a:tr>
              <a:tr h="117051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persons in Insured's vehicle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lost their lives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 person injured  (male, 48 years old)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04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Who formulated claims?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TP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53 years old, </a:t>
                      </a:r>
                    </a:p>
                    <a:p>
                      <a:pPr marL="0" indent="0" algn="ctr" fontAlgn="b">
                        <a:buFontTx/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3rd degree of disability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15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civil parties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claimed for indemnities: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B57E"/>
                    </a:solidFill>
                  </a:tcPr>
                </a:tc>
              </a:tr>
              <a:tr h="60364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for the suffered bodily injuries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parents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of the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victims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4380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90 medical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attendance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days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brothers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and sisters of the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victims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B57E"/>
                    </a:solidFill>
                  </a:tcPr>
                </a:tc>
              </a:tr>
              <a:tr h="438048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and for the death of his wife, 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 years old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wives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438048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TP's son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the death of his mother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children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of the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victims: 2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minor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children.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57E"/>
                    </a:solidFill>
                  </a:tcPr>
                </a:tc>
              </a:tr>
              <a:tr h="4380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 </a:t>
                      </a: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Formulated claims:</a:t>
                      </a:r>
                    </a:p>
                    <a:p>
                      <a:pPr algn="ctr" fontAlgn="b"/>
                      <a:endParaRPr lang="en-US" sz="20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Eur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2.000.000 as moral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damages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Eur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1.320.000 as moral damages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94944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Eur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1.700 as material damages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Eur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6.500 as material damages and alimonies for the 2 minors 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B57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771799" y="470061"/>
          <a:ext cx="6192689" cy="726691"/>
        </p:xfrm>
        <a:graphic>
          <a:graphicData uri="http://schemas.openxmlformats.org/drawingml/2006/table">
            <a:tbl>
              <a:tblPr/>
              <a:tblGrid>
                <a:gridCol w="3096344"/>
                <a:gridCol w="3096345"/>
              </a:tblGrid>
              <a:tr h="72669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CASE 1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CASE 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7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15113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1143000" y="69850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sz="800">
              <a:solidFill>
                <a:srgbClr val="FFFFFF"/>
              </a:solidFill>
              <a:latin typeface="Palatino"/>
              <a:ea typeface="Genev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95536" y="980728"/>
          <a:ext cx="8496945" cy="54940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2315"/>
                <a:gridCol w="3269886"/>
                <a:gridCol w="2394744"/>
              </a:tblGrid>
              <a:tr h="434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Action in Court: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B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u="none" strike="noStrike" dirty="0" smtClean="0">
                        <a:latin typeface="Calibri" pitchFamily="34" charset="0"/>
                      </a:endParaRPr>
                    </a:p>
                    <a:p>
                      <a:pPr algn="ctr" fontAlgn="b"/>
                      <a:r>
                        <a:rPr lang="en-US" sz="1800" u="none" strike="noStrike" dirty="0" smtClean="0">
                          <a:latin typeface="Calibri" pitchFamily="34" charset="0"/>
                        </a:rPr>
                        <a:t>civil </a:t>
                      </a:r>
                      <a:r>
                        <a:rPr lang="en-US" sz="1800" u="none" strike="noStrike" dirty="0">
                          <a:latin typeface="Calibri" pitchFamily="34" charset="0"/>
                        </a:rPr>
                        <a:t>action </a:t>
                      </a:r>
                      <a:endParaRPr lang="en-US" sz="1800" u="none" strike="noStrike" dirty="0" smtClean="0">
                        <a:latin typeface="Calibri" pitchFamily="34" charset="0"/>
                      </a:endParaRPr>
                    </a:p>
                    <a:p>
                      <a:pPr algn="ctr" fontAlgn="b"/>
                      <a:r>
                        <a:rPr lang="en-US" sz="1800" u="none" strike="noStrike" dirty="0" smtClean="0">
                          <a:latin typeface="Calibri" pitchFamily="34" charset="0"/>
                        </a:rPr>
                        <a:t>TRIBUNAL BUCHAREST</a:t>
                      </a:r>
                      <a:endParaRPr lang="en-US" sz="1800" u="none" strike="noStrike" dirty="0">
                        <a:latin typeface="Calibri" pitchFamily="34" charset="0"/>
                      </a:endParaRPr>
                    </a:p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criminal case </a:t>
                      </a:r>
                      <a:endParaRPr lang="en-US" sz="1800" b="1" u="none" strike="noStrike" kern="1200" dirty="0" smtClean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COURT </a:t>
                      </a:r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OF LAW BUFTEA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100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latin typeface="+mn-lt"/>
                        </a:rPr>
                        <a:t>Agreement of the TPL </a:t>
                      </a:r>
                      <a:r>
                        <a:rPr lang="en-US" sz="1600" u="none" strike="noStrike" dirty="0" smtClean="0">
                          <a:latin typeface="+mn-lt"/>
                        </a:rPr>
                        <a:t>Insurer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for the out of Court settlement: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latin typeface="+mn-lt"/>
                        </a:rPr>
                        <a:t>YES</a:t>
                      </a:r>
                    </a:p>
                    <a:p>
                      <a:pPr algn="ctr"/>
                      <a:endParaRPr 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latin typeface="+mn-lt"/>
                        </a:rPr>
                        <a:t>NO </a:t>
                      </a:r>
                    </a:p>
                    <a:p>
                      <a:pPr algn="ctr"/>
                      <a:endParaRPr lang="en-US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34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Possibility </a:t>
                      </a:r>
                      <a:r>
                        <a:rPr lang="en-US" sz="1600" u="none" strike="noStrike" dirty="0">
                          <a:latin typeface="+mn-lt"/>
                        </a:rPr>
                        <a:t>for the out of Court settlement?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+mn-lt"/>
                        </a:rPr>
                        <a:t>YES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+mn-lt"/>
                        </a:rPr>
                        <a:t>YES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599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Claims settled by means of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agreed </a:t>
                      </a:r>
                      <a:r>
                        <a:rPr lang="en-US" sz="1600" u="none" strike="noStrike" dirty="0">
                          <a:latin typeface="+mn-lt"/>
                        </a:rPr>
                        <a:t>Transactions: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 smtClean="0">
                          <a:latin typeface="+mn-lt"/>
                        </a:rPr>
                        <a:t>YES</a:t>
                      </a:r>
                    </a:p>
                    <a:p>
                      <a:pPr algn="ctr"/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NO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10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Claims settled definitely to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Indemnities </a:t>
                      </a:r>
                      <a:r>
                        <a:rPr lang="en-US" sz="1600" u="none" strike="noStrike" dirty="0">
                          <a:latin typeface="+mn-lt"/>
                        </a:rPr>
                        <a:t>paid: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EUR 60.000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latin typeface="+mn-lt"/>
                        </a:rPr>
                        <a:t> </a:t>
                      </a:r>
                      <a:r>
                        <a:rPr lang="en-US" sz="1400" b="1" u="none" strike="noStrike" kern="1200" dirty="0" smtClean="0"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NO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58746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+mn-lt"/>
                        </a:rPr>
                        <a:t>Transaction included</a:t>
                      </a:r>
                      <a:r>
                        <a:rPr lang="en-US" sz="1600" b="1" u="none" strike="noStrike" dirty="0" smtClean="0">
                          <a:latin typeface="+mn-lt"/>
                        </a:rPr>
                        <a:t>: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3208338" indent="-174625" algn="l" fontAlgn="b">
                        <a:buFont typeface="Wingdings" pitchFamily="2" charset="2"/>
                        <a:buChar char="ü"/>
                      </a:pPr>
                      <a:r>
                        <a:rPr lang="en-US" sz="1600" u="none" strike="noStrike" dirty="0" smtClean="0">
                          <a:latin typeface="+mn-lt"/>
                        </a:rPr>
                        <a:t>claims </a:t>
                      </a:r>
                      <a:r>
                        <a:rPr lang="en-US" sz="1600" u="none" strike="noStrike" dirty="0">
                          <a:latin typeface="+mn-lt"/>
                        </a:rPr>
                        <a:t>for the deceased </a:t>
                      </a:r>
                      <a:r>
                        <a:rPr lang="en-US" sz="1600" u="none" strike="noStrike" dirty="0" smtClean="0">
                          <a:latin typeface="+mn-lt"/>
                        </a:rPr>
                        <a:t>wife</a:t>
                      </a:r>
                    </a:p>
                    <a:p>
                      <a:pPr marL="3208338" indent="-174625" algn="l" fontAlgn="b">
                        <a:buFont typeface="Wingdings" pitchFamily="2" charset="2"/>
                        <a:buChar char="ü"/>
                      </a:pPr>
                      <a:r>
                        <a:rPr lang="en-US" sz="1600" u="none" strike="noStrike" dirty="0" smtClean="0">
                          <a:latin typeface="+mn-lt"/>
                        </a:rPr>
                        <a:t>claims for the suffered bodily injuries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3208338" indent="-174625" algn="l" fontAlgn="b">
                        <a:buFont typeface="Wingdings" pitchFamily="2" charset="2"/>
                        <a:buChar char="ü"/>
                      </a:pPr>
                      <a:r>
                        <a:rPr lang="en-US" sz="1600" u="none" strike="noStrike" dirty="0" smtClean="0">
                          <a:latin typeface="+mn-lt"/>
                        </a:rPr>
                        <a:t>claims of the son for his</a:t>
                      </a:r>
                      <a:r>
                        <a:rPr lang="en-US" sz="160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600" u="none" strike="noStrike" dirty="0" smtClean="0">
                          <a:latin typeface="+mn-lt"/>
                        </a:rPr>
                        <a:t>mother's death</a:t>
                      </a:r>
                    </a:p>
                    <a:p>
                      <a:pPr marL="3208338" indent="-174625" algn="l" fontAlgn="b">
                        <a:buFont typeface="Wingdings" pitchFamily="2" charset="2"/>
                        <a:buChar char="ü"/>
                      </a:pPr>
                      <a:r>
                        <a:rPr lang="en-US" sz="1600" u="none" strike="noStrike" dirty="0" smtClean="0">
                          <a:latin typeface="+mn-lt"/>
                        </a:rPr>
                        <a:t>all costs related to the accident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3208338" indent="-174625" algn="l" fontAlgn="b">
                        <a:buFont typeface="Wingdings" pitchFamily="2" charset="2"/>
                        <a:buChar char="ü"/>
                      </a:pPr>
                      <a:r>
                        <a:rPr lang="en-US" sz="1600" u="none" strike="noStrike" dirty="0" smtClean="0">
                          <a:latin typeface="+mn-lt"/>
                        </a:rPr>
                        <a:t>judicial, lawyer fees, etc.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203848" y="429517"/>
          <a:ext cx="5688632" cy="537966"/>
        </p:xfrm>
        <a:graphic>
          <a:graphicData uri="http://schemas.openxmlformats.org/drawingml/2006/table">
            <a:tbl>
              <a:tblPr/>
              <a:tblGrid>
                <a:gridCol w="3312368"/>
                <a:gridCol w="2376264"/>
              </a:tblGrid>
              <a:tr h="53796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CASE 1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CASE 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5304"/>
            <a:ext cx="15065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1143000" y="69850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sz="800">
              <a:solidFill>
                <a:srgbClr val="FFFFFF"/>
              </a:solidFill>
              <a:latin typeface="Palatino"/>
              <a:ea typeface="Geneva"/>
            </a:endParaRPr>
          </a:p>
        </p:txBody>
      </p:sp>
      <p:graphicFrame>
        <p:nvGraphicFramePr>
          <p:cNvPr id="22569" name="Group 41"/>
          <p:cNvGraphicFramePr>
            <a:graphicFrameLocks noGrp="1"/>
          </p:cNvGraphicFramePr>
          <p:nvPr>
            <p:extLst/>
          </p:nvPr>
        </p:nvGraphicFramePr>
        <p:xfrm>
          <a:off x="799924" y="1264613"/>
          <a:ext cx="7992888" cy="5592103"/>
        </p:xfrm>
        <a:graphic>
          <a:graphicData uri="http://schemas.openxmlformats.org/drawingml/2006/table">
            <a:tbl>
              <a:tblPr/>
              <a:tblGrid>
                <a:gridCol w="1512168"/>
                <a:gridCol w="3124004"/>
                <a:gridCol w="3356716"/>
              </a:tblGrid>
              <a:tr h="500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CASE 2: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Criminal judgment issued on 12.06.2013 granted: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204890"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Geneva"/>
                        </a:rPr>
                        <a:t>Court’s Decision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50.000 (each) as moral damages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Mothers of the victims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89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50.000 (each) as moral damages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Fathers  of the victims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63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50.000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Daughter of the victim and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mother of the deceased son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63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50.000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Wife of a deceased victim and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daughter of another victim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329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50.000 as moral damages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Wife of a deceased victim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89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20.000 (each) as moral damages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Sisters of the victims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14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20.000 as moral damages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Son of a deceased victim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89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20.000 as moral damages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Son of a deceased victim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89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20.000 + alimony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Daughter of the victim (minor)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89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20.000 + alimony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Daughter of another victim (minor)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89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  5.000 as moral damages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Sister    of a victim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89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  5.000 as moral damages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Brother of a victim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89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  5.000 as moral damages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Brother of a victim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89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   5.000 as moral damages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Brother of a victim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4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+mn-ea"/>
                          <a:cs typeface="Geneva"/>
                        </a:rPr>
                        <a:t>EUR 350.000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TOTAL INDEMNITIES granted as moral damages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789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the criminal Judgment is not yet definite; recourses have been submitted by all parties  - the Recourse Instance is Court of Appeal Bucharest – where – 90% of the decisions are maintained  as  decided by the first Instance.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89660" y="463450"/>
          <a:ext cx="7992888" cy="470100"/>
        </p:xfrm>
        <a:graphic>
          <a:graphicData uri="http://schemas.openxmlformats.org/drawingml/2006/table">
            <a:tbl>
              <a:tblPr/>
              <a:tblGrid>
                <a:gridCol w="1512168"/>
                <a:gridCol w="1656184"/>
                <a:gridCol w="4824536"/>
              </a:tblGrid>
              <a:tr h="47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CASE 1: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Out of Court settlement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9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hangingPunct="0">
              <a:lnSpc>
                <a:spcPct val="110000"/>
              </a:lnSpc>
            </a:pPr>
            <a:r>
              <a:rPr lang="de-DE" sz="2400" b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 pitchFamily="-96" charset="-128"/>
                <a:cs typeface="+mn-cs"/>
              </a:rPr>
              <a:t/>
            </a:r>
            <a:br>
              <a:rPr lang="de-DE" sz="2400" b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 pitchFamily="-96" charset="-128"/>
                <a:cs typeface="+mn-cs"/>
              </a:rPr>
            </a:br>
            <a:r>
              <a:rPr lang="de-DE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 pitchFamily="-96" charset="-128"/>
                <a:cs typeface="+mn-cs"/>
              </a:rPr>
              <a:t/>
            </a:r>
            <a:br>
              <a:rPr lang="de-DE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 pitchFamily="-96" charset="-128"/>
                <a:cs typeface="+mn-cs"/>
              </a:rPr>
            </a:br>
            <a:r>
              <a:rPr lang="de-DE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 pitchFamily="-96" charset="-128"/>
                <a:cs typeface="+mn-cs"/>
              </a:rPr>
              <a:t/>
            </a:r>
            <a:br>
              <a:rPr lang="de-DE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 pitchFamily="-96" charset="-128"/>
                <a:cs typeface="+mn-cs"/>
              </a:rPr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363" y="980728"/>
            <a:ext cx="8480285" cy="4525963"/>
          </a:xfrm>
        </p:spPr>
        <p:txBody>
          <a:bodyPr/>
          <a:lstStyle/>
          <a:p>
            <a:pPr marL="0" lvl="0" indent="0" algn="ctr" eaLnBrk="0" hangingPunct="0">
              <a:lnSpc>
                <a:spcPct val="110000"/>
              </a:lnSpc>
              <a:spcBef>
                <a:spcPct val="0"/>
              </a:spcBef>
              <a:buNone/>
            </a:pPr>
            <a:r>
              <a:rPr lang="de-DE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-96" charset="-128"/>
              </a:rPr>
              <a:t> </a:t>
            </a:r>
            <a:r>
              <a:rPr lang="de-DE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Geneva" pitchFamily="-96" charset="-128"/>
              </a:rPr>
              <a:t>Moral damages</a:t>
            </a:r>
          </a:p>
          <a:p>
            <a:pPr marL="0" lvl="0" indent="0" algn="ctr" eaLnBrk="0" hangingPunct="0">
              <a:lnSpc>
                <a:spcPct val="110000"/>
              </a:lnSpc>
              <a:spcBef>
                <a:spcPct val="0"/>
              </a:spcBef>
              <a:buNone/>
            </a:pPr>
            <a:endParaRPr lang="de-DE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-96" charset="-128"/>
            </a:endParaRPr>
          </a:p>
          <a:p>
            <a:pPr marL="0" lvl="0" indent="0" algn="ctr" eaLnBrk="0" hangingPunct="0">
              <a:lnSpc>
                <a:spcPct val="110000"/>
              </a:lnSpc>
              <a:spcBef>
                <a:spcPct val="0"/>
              </a:spcBef>
              <a:buNone/>
            </a:pPr>
            <a:r>
              <a:rPr lang="de-DE" i="1" kern="1200" dirty="0" smtClean="0">
                <a:ea typeface="Geneva" pitchFamily="-96" charset="-128"/>
              </a:rPr>
              <a:t>  </a:t>
            </a:r>
            <a:r>
              <a:rPr lang="de-DE" i="1" kern="1200" dirty="0">
                <a:ea typeface="Geneva" pitchFamily="-96" charset="-128"/>
              </a:rPr>
              <a:t>„H</a:t>
            </a:r>
            <a:r>
              <a:rPr lang="it-IT" i="1" kern="1200" dirty="0">
                <a:ea typeface="Geneva" pitchFamily="-96" charset="-128"/>
              </a:rPr>
              <a:t>oneste vivere, alterum non laedere, </a:t>
            </a:r>
            <a:endParaRPr lang="it-IT" i="1" kern="1200" dirty="0" smtClean="0">
              <a:ea typeface="Geneva" pitchFamily="-96" charset="-128"/>
            </a:endParaRPr>
          </a:p>
          <a:p>
            <a:pPr marL="0" lvl="0" indent="0" algn="ctr" eaLnBrk="0" hangingPunct="0">
              <a:lnSpc>
                <a:spcPct val="110000"/>
              </a:lnSpc>
              <a:spcBef>
                <a:spcPct val="0"/>
              </a:spcBef>
              <a:buNone/>
            </a:pPr>
            <a:r>
              <a:rPr lang="it-IT" i="1" kern="1200" dirty="0" smtClean="0">
                <a:ea typeface="Geneva" pitchFamily="-96" charset="-128"/>
              </a:rPr>
              <a:t>suum </a:t>
            </a:r>
            <a:r>
              <a:rPr lang="it-IT" i="1" kern="1200" dirty="0">
                <a:ea typeface="Geneva" pitchFamily="-96" charset="-128"/>
              </a:rPr>
              <a:t>cuique tribuere</a:t>
            </a:r>
            <a:r>
              <a:rPr lang="de-DE" i="1" kern="1200" dirty="0">
                <a:ea typeface="Geneva" pitchFamily="-96" charset="-128"/>
              </a:rPr>
              <a:t>“ </a:t>
            </a:r>
            <a:endParaRPr lang="de-DE" i="1" kern="1200" dirty="0" smtClean="0">
              <a:ea typeface="Geneva" pitchFamily="-96" charset="-128"/>
            </a:endParaRPr>
          </a:p>
          <a:p>
            <a:pPr marL="0" lvl="0" indent="0" algn="ctr" eaLnBrk="0" hangingPunct="0">
              <a:lnSpc>
                <a:spcPct val="110000"/>
              </a:lnSpc>
              <a:spcBef>
                <a:spcPct val="0"/>
              </a:spcBef>
              <a:buNone/>
            </a:pPr>
            <a:endParaRPr lang="de-DE" sz="2800" i="1" kern="1200" dirty="0" smtClean="0">
              <a:ea typeface="Geneva" pitchFamily="-96" charset="-128"/>
            </a:endParaRPr>
          </a:p>
          <a:p>
            <a:pPr marL="0" lvl="0" indent="0" algn="ctr" eaLnBrk="0" hangingPunct="0">
              <a:lnSpc>
                <a:spcPct val="110000"/>
              </a:lnSpc>
              <a:spcBef>
                <a:spcPct val="0"/>
              </a:spcBef>
              <a:buNone/>
            </a:pPr>
            <a:r>
              <a:rPr lang="it-IT" sz="2400" i="1" kern="1200" dirty="0" smtClean="0">
                <a:ea typeface="Geneva" pitchFamily="-96" charset="-128"/>
              </a:rPr>
              <a:t>(</a:t>
            </a:r>
            <a:r>
              <a:rPr lang="it-IT" sz="2400" i="1" kern="1200" dirty="0">
                <a:ea typeface="Geneva" pitchFamily="-96" charset="-128"/>
              </a:rPr>
              <a:t>Cicero - De officiis: I, 5, 15)</a:t>
            </a:r>
          </a:p>
          <a:p>
            <a:endParaRPr lang="ro-RO" dirty="0"/>
          </a:p>
        </p:txBody>
      </p:sp>
      <p:pic>
        <p:nvPicPr>
          <p:cNvPr id="2050" name="Picture 2" descr="http://odvjetnik-krnic.hr/wp-content/uploads/2013/05/s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71" y="4221088"/>
            <a:ext cx="4463058" cy="18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33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67544" y="1916832"/>
          <a:ext cx="8424863" cy="2246313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2592288"/>
                <a:gridCol w="3312295"/>
              </a:tblGrid>
              <a:tr h="865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Formulated claims: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 2.001.700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Formulated claims: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 1.320.000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53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claims settled out of Court to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 60.000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indemnities granted by Court's Decision: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37D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EUR 350.000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987824" y="1484784"/>
          <a:ext cx="5904656" cy="456878"/>
        </p:xfrm>
        <a:graphic>
          <a:graphicData uri="http://schemas.openxmlformats.org/drawingml/2006/table">
            <a:tbl>
              <a:tblPr firstRow="1" firstCol="1">
                <a:tableStyleId>{8799B23B-EC83-4686-B30A-512413B5E67A}</a:tableStyleId>
              </a:tblPr>
              <a:tblGrid>
                <a:gridCol w="2592288"/>
                <a:gridCol w="3312368"/>
              </a:tblGrid>
              <a:tr h="4568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CASE 1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CASE 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0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219929"/>
          </a:xfrm>
        </p:spPr>
        <p:txBody>
          <a:bodyPr/>
          <a:lstStyle/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phenomenon “moral </a:t>
            </a:r>
            <a:r>
              <a:rPr lang="en-US" sz="2000" dirty="0" smtClean="0"/>
              <a:t>damages” has </a:t>
            </a:r>
            <a:r>
              <a:rPr lang="en-US" sz="2000" dirty="0"/>
              <a:t>registered a fast, out-of-control increase in the last </a:t>
            </a:r>
            <a:r>
              <a:rPr lang="en-US" sz="2000" dirty="0" smtClean="0"/>
              <a:t>5 </a:t>
            </a:r>
            <a:r>
              <a:rPr lang="en-US" sz="2000" dirty="0"/>
              <a:t>years and in the last </a:t>
            </a:r>
            <a:r>
              <a:rPr lang="en-US" sz="2000" dirty="0" smtClean="0"/>
              <a:t>2 </a:t>
            </a:r>
            <a:r>
              <a:rPr lang="en-US" sz="2000" dirty="0"/>
              <a:t>years </a:t>
            </a:r>
            <a:r>
              <a:rPr lang="en-US" sz="2000" dirty="0" smtClean="0"/>
              <a:t>it has become a real danger.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jurisdiction of the Courts is not unitary.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There are no objective criteria based on which the magistrates can quantify the moral damages.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No need for evidence in the case of close relatives: husband, wife, children, brothers and sisters, parents, grand-parents. </a:t>
            </a:r>
            <a:endParaRPr lang="ro-RO" sz="2000" dirty="0"/>
          </a:p>
        </p:txBody>
      </p:sp>
      <p:pic>
        <p:nvPicPr>
          <p:cNvPr id="1027" name="Picture 3" descr="C:\Users\Mihandreea\Desktop\graph_upwards_arrow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1907704" cy="130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116632" y="380699"/>
            <a:ext cx="9577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 algn="ctr"/>
            <a:r>
              <a:rPr lang="en-US" sz="2800" dirty="0">
                <a:solidFill>
                  <a:schemeClr val="tx1"/>
                </a:solidFill>
                <a:latin typeface="Impact" pitchFamily="34" charset="0"/>
              </a:rPr>
              <a:t>The phenomenon “</a:t>
            </a:r>
            <a:r>
              <a:rPr lang="en-US" sz="2800" dirty="0" smtClean="0">
                <a:solidFill>
                  <a:schemeClr val="tx1"/>
                </a:solidFill>
                <a:latin typeface="Impact" pitchFamily="34" charset="0"/>
              </a:rPr>
              <a:t>moral damages</a:t>
            </a:r>
            <a:r>
              <a:rPr lang="en-US" sz="2800" dirty="0">
                <a:solidFill>
                  <a:schemeClr val="tx1"/>
                </a:solidFill>
                <a:latin typeface="Impact" pitchFamily="34" charset="0"/>
              </a:rPr>
              <a:t>”: </a:t>
            </a:r>
            <a:r>
              <a:rPr lang="en-US" sz="2800" dirty="0" smtClean="0">
                <a:solidFill>
                  <a:schemeClr val="tx1"/>
                </a:solidFill>
                <a:latin typeface="Impact" pitchFamily="34" charset="0"/>
              </a:rPr>
              <a:t>             Tendencies </a:t>
            </a:r>
            <a:endParaRPr lang="en-US" sz="2800" dirty="0">
              <a:solidFill>
                <a:schemeClr val="tx1"/>
              </a:solidFill>
              <a:latin typeface="Impact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INDEMNITIES GRANTED IN COURT AS MORAL DAMAGES</a:t>
            </a:r>
            <a:br>
              <a:rPr lang="en-US" sz="24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</a:br>
            <a:r>
              <a:rPr lang="en-US" sz="2400" dirty="0">
                <a:solidFill>
                  <a:schemeClr val="tx1"/>
                </a:solidFill>
                <a:latin typeface="Impact" pitchFamily="34" charset="0"/>
                <a:cs typeface="+mj-cs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Impact" pitchFamily="34" charset="0"/>
                <a:cs typeface="+mj-cs"/>
              </a:rPr>
            </a:br>
            <a:r>
              <a:rPr lang="en-US" sz="24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 RELATED TO THE NUMBER OF DAYS FOR MEDICAL ATTENDANCE – PERSONS SUFFERING BODILY INJURIES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3140992"/>
            <a:ext cx="8229600" cy="2808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r>
              <a:rPr lang="de-AT" sz="2400" b="1" u="sng" dirty="0" smtClean="0"/>
              <a:t>Area</a:t>
            </a:r>
            <a:r>
              <a:rPr lang="de-AT" sz="2400" b="1" dirty="0" smtClean="0"/>
              <a:t> – which Court of Law granted the indemnities;</a:t>
            </a:r>
          </a:p>
          <a:p>
            <a:pPr eaLnBrk="1" hangingPunct="1">
              <a:buFontTx/>
              <a:buChar char="-"/>
            </a:pPr>
            <a:r>
              <a:rPr lang="de-AT" sz="2400" b="1" u="sng" dirty="0" smtClean="0"/>
              <a:t>Age</a:t>
            </a:r>
            <a:r>
              <a:rPr lang="de-AT" sz="2400" b="1" dirty="0" smtClean="0"/>
              <a:t> of the person, </a:t>
            </a:r>
            <a:r>
              <a:rPr lang="de-AT" sz="2400" b="1" u="sng" dirty="0" smtClean="0"/>
              <a:t>gender</a:t>
            </a:r>
            <a:r>
              <a:rPr lang="de-AT" sz="2400" b="1" dirty="0" smtClean="0"/>
              <a:t>;</a:t>
            </a:r>
          </a:p>
          <a:p>
            <a:pPr eaLnBrk="1" hangingPunct="1">
              <a:buFontTx/>
              <a:buChar char="-"/>
            </a:pPr>
            <a:r>
              <a:rPr lang="de-AT" sz="2400" b="1" dirty="0" smtClean="0"/>
              <a:t>No. of necessary </a:t>
            </a:r>
            <a:r>
              <a:rPr lang="de-AT" sz="2400" b="1" u="sng" dirty="0" smtClean="0"/>
              <a:t>days</a:t>
            </a:r>
            <a:r>
              <a:rPr lang="de-AT" sz="2400" b="1" dirty="0" smtClean="0"/>
              <a:t> for healing based on the medico legal certificate</a:t>
            </a:r>
          </a:p>
          <a:p>
            <a:pPr eaLnBrk="1" hangingPunct="1">
              <a:buFontTx/>
              <a:buChar char="-"/>
            </a:pPr>
            <a:r>
              <a:rPr lang="de-AT" sz="2400" b="1" dirty="0" smtClean="0"/>
              <a:t>Granted </a:t>
            </a:r>
            <a:r>
              <a:rPr lang="de-AT" sz="2400" b="1" u="sng" dirty="0" smtClean="0"/>
              <a:t>compensation</a:t>
            </a:r>
            <a:r>
              <a:rPr lang="de-AT" sz="28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de-AT" sz="2000" dirty="0" smtClean="0"/>
              <a:t>    </a:t>
            </a:r>
            <a:endParaRPr lang="en-US" sz="1800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ro-RO" sz="2000" b="1" dirty="0" smtClean="0"/>
          </a:p>
          <a:p>
            <a:pPr algn="ctr" eaLnBrk="1" hangingPunct="1">
              <a:buFontTx/>
              <a:buNone/>
            </a:pPr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1929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39552" y="18864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CRAIOVA – South area</a:t>
            </a:r>
            <a:br>
              <a:rPr lang="en-US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</a:br>
            <a:r>
              <a:rPr lang="en-US" sz="28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Court of Appeal Craiova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3429000"/>
            <a:ext cx="8229600" cy="26647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 </a:t>
            </a:r>
            <a:r>
              <a:rPr lang="en-US" sz="24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8.900</a:t>
            </a:r>
          </a:p>
          <a:p>
            <a:pPr algn="ctr" eaLnBrk="1" hangingPunct="1">
              <a:buFontTx/>
              <a:buNone/>
            </a:pPr>
            <a:r>
              <a:rPr lang="en-US" sz="2000" b="1" dirty="0" smtClean="0"/>
              <a:t>15 years old, male, minor</a:t>
            </a:r>
          </a:p>
          <a:p>
            <a:pPr algn="ctr" eaLnBrk="1" hangingPunct="1">
              <a:buFontTx/>
              <a:buNone/>
            </a:pPr>
            <a:r>
              <a:rPr lang="en-US" sz="2000" dirty="0" smtClean="0"/>
              <a:t>16-18 days of medical attendance </a:t>
            </a:r>
          </a:p>
          <a:p>
            <a:pPr algn="ctr" eaLnBrk="1" hangingPunct="1">
              <a:buFontTx/>
              <a:buNone/>
            </a:pPr>
            <a:r>
              <a:rPr lang="en-US" sz="2000" dirty="0" smtClean="0"/>
              <a:t>for healing according to the medico legal certificate</a:t>
            </a:r>
          </a:p>
          <a:p>
            <a:pPr algn="ctr" eaLnBrk="1" hangingPunct="1">
              <a:buFontTx/>
              <a:buNone/>
            </a:pPr>
            <a:endParaRPr lang="en-US" sz="2000" b="1" dirty="0" smtClean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28688" y="2286000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AT" sz="2800" b="1">
              <a:solidFill>
                <a:srgbClr val="FFFFFF"/>
              </a:solidFill>
              <a:ea typeface="Geneva"/>
            </a:endParaRPr>
          </a:p>
          <a:p>
            <a:pPr algn="ctr"/>
            <a:endParaRPr lang="de-AT" sz="2800" b="1">
              <a:solidFill>
                <a:srgbClr val="FFFFFF"/>
              </a:solidFill>
              <a:ea typeface="Geneva"/>
            </a:endParaRPr>
          </a:p>
        </p:txBody>
      </p:sp>
      <p:pic>
        <p:nvPicPr>
          <p:cNvPr id="6146" name="Picture 2" descr="C:\Users\Mihaela Tanase\Desktop\harta_romaniei_cu_judet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896031" cy="2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879004" cy="281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0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>GIURGIU – South area</a:t>
            </a:r>
            <a:b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</a:br>
            <a: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>Court of Law Giurgiu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683568" y="1760005"/>
            <a:ext cx="3904456" cy="181301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sz="1800" b="1" dirty="0" smtClean="0">
                <a:solidFill>
                  <a:srgbClr val="B9B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 3.600</a:t>
            </a:r>
            <a:endParaRPr lang="en-US" sz="1800" b="1" dirty="0">
              <a:solidFill>
                <a:srgbClr val="B9B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sz="1800" b="1" dirty="0" smtClean="0"/>
              <a:t>48 years old, female</a:t>
            </a:r>
          </a:p>
          <a:p>
            <a:pPr algn="ctr" eaLnBrk="1" hangingPunct="1">
              <a:buFontTx/>
              <a:buNone/>
            </a:pPr>
            <a:r>
              <a:rPr lang="en-US" sz="1800" dirty="0" smtClean="0"/>
              <a:t>30-35 days of medical attendance</a:t>
            </a:r>
          </a:p>
          <a:p>
            <a:pPr algn="ctr" eaLnBrk="1" hangingPunct="1">
              <a:buFontTx/>
              <a:buNone/>
            </a:pPr>
            <a:r>
              <a:rPr lang="en-US" sz="1800" dirty="0" smtClean="0"/>
              <a:t> for healing according to the medico legal certificate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67275"/>
            <a:ext cx="397993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89" y="4509120"/>
            <a:ext cx="674328" cy="60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404664" y="4268355"/>
            <a:ext cx="6152317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 eaLnBrk="1" hangingPunct="1">
              <a:spcBef>
                <a:spcPct val="20000"/>
              </a:spcBef>
              <a:defRPr/>
            </a:pPr>
            <a:r>
              <a:rPr lang="de-DE" sz="1800" b="1" kern="0" dirty="0">
                <a:solidFill>
                  <a:srgbClr val="B9B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neva"/>
              </a:rPr>
              <a:t>EUR 6.600</a:t>
            </a:r>
          </a:p>
          <a:p>
            <a:pPr lvl="4" algn="ctr" eaLnBrk="1" hangingPunct="1">
              <a:spcBef>
                <a:spcPct val="20000"/>
              </a:spcBef>
              <a:defRPr/>
            </a:pPr>
            <a:r>
              <a:rPr lang="de-DE" sz="1800" b="1" kern="0" dirty="0" smtClean="0">
                <a:latin typeface="Arial"/>
                <a:ea typeface="Geneva"/>
              </a:rPr>
              <a:t>57 </a:t>
            </a:r>
            <a:r>
              <a:rPr lang="de-DE" sz="1800" b="1" kern="0" dirty="0">
                <a:latin typeface="Arial"/>
                <a:ea typeface="Geneva"/>
              </a:rPr>
              <a:t>years old, female</a:t>
            </a:r>
          </a:p>
          <a:p>
            <a:pPr lvl="4" algn="ctr" eaLnBrk="1" hangingPunct="1">
              <a:spcBef>
                <a:spcPct val="20000"/>
              </a:spcBef>
              <a:defRPr/>
            </a:pPr>
            <a:endParaRPr lang="de-DE" sz="900" b="1" kern="0" dirty="0">
              <a:solidFill>
                <a:srgbClr val="FFFFFF"/>
              </a:solidFill>
              <a:latin typeface="Arial"/>
              <a:ea typeface="Geneva"/>
            </a:endParaRPr>
          </a:p>
          <a:p>
            <a:pPr lvl="4" algn="ctr" eaLnBrk="1" hangingPunct="1">
              <a:spcBef>
                <a:spcPct val="20000"/>
              </a:spcBef>
              <a:defRPr/>
            </a:pPr>
            <a:r>
              <a:rPr lang="de-DE" sz="1800" b="0" kern="0" dirty="0">
                <a:solidFill>
                  <a:schemeClr val="tx1"/>
                </a:solidFill>
                <a:effectLst/>
                <a:latin typeface="+mn-lt"/>
                <a:ea typeface="Geneva"/>
              </a:rPr>
              <a:t>70 days of medical attendance </a:t>
            </a:r>
            <a:r>
              <a:rPr lang="de-DE" sz="1800" b="0" kern="0" dirty="0" smtClean="0">
                <a:solidFill>
                  <a:schemeClr val="tx1"/>
                </a:solidFill>
                <a:effectLst/>
                <a:latin typeface="+mn-lt"/>
                <a:ea typeface="Geneva"/>
              </a:rPr>
              <a:t>for  </a:t>
            </a:r>
            <a:r>
              <a:rPr lang="de-DE" sz="1800" b="0" kern="0" dirty="0">
                <a:solidFill>
                  <a:schemeClr val="tx1"/>
                </a:solidFill>
                <a:effectLst/>
                <a:latin typeface="+mn-lt"/>
                <a:ea typeface="Geneva"/>
              </a:rPr>
              <a:t>healing according </a:t>
            </a:r>
            <a:r>
              <a:rPr lang="de-DE" sz="1800" b="0" kern="0" dirty="0" smtClean="0">
                <a:solidFill>
                  <a:schemeClr val="tx1"/>
                </a:solidFill>
                <a:effectLst/>
                <a:latin typeface="+mn-lt"/>
                <a:ea typeface="Geneva"/>
              </a:rPr>
              <a:t>to the </a:t>
            </a:r>
            <a:r>
              <a:rPr lang="de-DE" sz="1800" b="0" kern="0" dirty="0">
                <a:solidFill>
                  <a:schemeClr val="tx1"/>
                </a:solidFill>
                <a:effectLst/>
                <a:latin typeface="+mn-lt"/>
                <a:ea typeface="Geneva"/>
              </a:rPr>
              <a:t>medico legal certificate (infirmity, lost an eye as a result of the accident)</a:t>
            </a:r>
          </a:p>
          <a:p>
            <a:pPr lvl="4" eaLnBrk="1" hangingPunct="1">
              <a:spcBef>
                <a:spcPct val="20000"/>
              </a:spcBef>
              <a:defRPr/>
            </a:pPr>
            <a:endParaRPr lang="de-DE" sz="1400" b="1" kern="0" dirty="0">
              <a:solidFill>
                <a:srgbClr val="FFFFFF"/>
              </a:solidFill>
              <a:latin typeface="Lucida Sans" pitchFamily="34" charset="0"/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693165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>MARAMURES – NORTH AREA </a:t>
            </a:r>
            <a:b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</a:br>
            <a: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>COURT OF LAW SIGHETU MARMATIEI</a:t>
            </a:r>
            <a:r>
              <a:rPr lang="en-US" sz="2800" dirty="0">
                <a:latin typeface="Impact" pitchFamily="34" charset="0"/>
                <a:cs typeface="+mj-cs"/>
              </a:rPr>
              <a:t/>
            </a:r>
            <a:br>
              <a:rPr lang="en-US" sz="2800" dirty="0">
                <a:latin typeface="Impact" pitchFamily="34" charset="0"/>
                <a:cs typeface="+mj-cs"/>
              </a:rPr>
            </a:br>
            <a:endParaRPr lang="en-US" sz="2800" dirty="0">
              <a:latin typeface="Impact" pitchFamily="34" charset="0"/>
              <a:cs typeface="+mj-cs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251520" y="3653883"/>
            <a:ext cx="8135938" cy="3527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AT" sz="2400" dirty="0" smtClean="0">
              <a:solidFill>
                <a:schemeClr val="bg1"/>
              </a:solidFill>
            </a:endParaRPr>
          </a:p>
          <a:p>
            <a:pPr eaLnBrk="1" hangingPunct="1"/>
            <a:endParaRPr lang="de-AT" sz="24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 500 </a:t>
            </a:r>
            <a:r>
              <a:rPr lang="en-US" sz="2400" b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(!!!)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/>
              <a:t>49 years old, female</a:t>
            </a:r>
          </a:p>
          <a:p>
            <a:pPr algn="ctr" eaLnBrk="1" hangingPunct="1">
              <a:buFontTx/>
              <a:buNone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/>
              <a:t>40-45 days </a:t>
            </a:r>
            <a:r>
              <a:rPr lang="en-US" sz="2000" dirty="0" smtClean="0"/>
              <a:t>of medical attendance </a:t>
            </a:r>
          </a:p>
          <a:p>
            <a:pPr algn="ctr" eaLnBrk="1" hangingPunct="1">
              <a:buFontTx/>
              <a:buNone/>
            </a:pPr>
            <a:r>
              <a:rPr lang="en-US" sz="2000" dirty="0" smtClean="0"/>
              <a:t>for healing according to the medico legal certificate</a:t>
            </a:r>
          </a:p>
          <a:p>
            <a:pPr algn="ctr" eaLnBrk="1" hangingPunct="1">
              <a:buFontTx/>
              <a:buNone/>
            </a:pPr>
            <a:endParaRPr lang="en-US" sz="24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60" y="1410865"/>
            <a:ext cx="4281072" cy="3098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99" y="1412776"/>
            <a:ext cx="4105725" cy="307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9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>CONSTANTA – SOUTH EAST AREA</a:t>
            </a:r>
            <a:br>
              <a:rPr lang="de-DE" sz="2800" dirty="0">
                <a:solidFill>
                  <a:schemeClr val="tx1"/>
                </a:solidFill>
                <a:latin typeface="Impact" pitchFamily="34" charset="0"/>
                <a:cs typeface="+mj-cs"/>
              </a:rPr>
            </a:br>
            <a:r>
              <a:rPr lang="de-DE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>Court of Appeal Constanta </a:t>
            </a:r>
            <a:r>
              <a:rPr lang="de-DE" sz="2800" dirty="0">
                <a:latin typeface="Impact" pitchFamily="34" charset="0"/>
                <a:cs typeface="+mj-cs"/>
              </a:rPr>
              <a:t/>
            </a:r>
            <a:br>
              <a:rPr lang="de-DE" sz="2800" dirty="0">
                <a:latin typeface="Impact" pitchFamily="34" charset="0"/>
                <a:cs typeface="+mj-cs"/>
              </a:rPr>
            </a:br>
            <a:endParaRPr lang="ro-RO" sz="2800" dirty="0">
              <a:latin typeface="Impact" pitchFamily="34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80" y="1820760"/>
            <a:ext cx="6030566" cy="29527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de-DE" sz="18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EUR </a:t>
            </a:r>
            <a:r>
              <a:rPr lang="de-DE" sz="18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4.500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de-DE" sz="1800" b="1" dirty="0" smtClean="0">
                <a:cs typeface="+mn-cs"/>
              </a:rPr>
              <a:t>37 years old, male 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de-DE" sz="1000" b="1" dirty="0" smtClean="0">
              <a:cs typeface="+mn-cs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de-DE" sz="1800" b="1" dirty="0" smtClean="0">
                <a:cs typeface="+mn-cs"/>
              </a:rPr>
              <a:t>45-50 days </a:t>
            </a:r>
            <a:r>
              <a:rPr lang="de-DE" sz="1800" dirty="0" smtClean="0">
                <a:cs typeface="+mn-cs"/>
              </a:rPr>
              <a:t>of medical 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de-DE" sz="1800" dirty="0" smtClean="0">
                <a:cs typeface="+mn-cs"/>
              </a:rPr>
              <a:t>attendance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de-DE" sz="1800" dirty="0" smtClean="0">
                <a:solidFill>
                  <a:srgbClr val="FFFFFF"/>
                </a:solidFill>
                <a:cs typeface="+mn-cs"/>
              </a:rPr>
              <a:t> </a:t>
            </a:r>
            <a:endParaRPr lang="de-DE" sz="1800" b="1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380" y="4773510"/>
            <a:ext cx="504533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sz="1800" b="1" dirty="0">
                <a:solidFill>
                  <a:srgbClr val="00FF99"/>
                </a:solidFill>
              </a:rPr>
              <a:t>EUR 80.000 </a:t>
            </a:r>
          </a:p>
          <a:p>
            <a:pPr>
              <a:lnSpc>
                <a:spcPct val="110000"/>
              </a:lnSpc>
              <a:defRPr/>
            </a:pPr>
            <a:r>
              <a:rPr lang="de-DE" sz="1800" b="1" dirty="0"/>
              <a:t>9 years old, male, minor</a:t>
            </a:r>
          </a:p>
          <a:p>
            <a:pPr>
              <a:lnSpc>
                <a:spcPct val="110000"/>
              </a:lnSpc>
              <a:defRPr/>
            </a:pPr>
            <a:r>
              <a:rPr lang="de-DE" sz="1800" b="1" dirty="0" smtClean="0">
                <a:solidFill>
                  <a:schemeClr val="tx1"/>
                </a:solidFill>
              </a:rPr>
              <a:t>90-100 </a:t>
            </a:r>
            <a:r>
              <a:rPr lang="de-DE" sz="1800" dirty="0">
                <a:solidFill>
                  <a:schemeClr val="tx1"/>
                </a:solidFill>
              </a:rPr>
              <a:t>days</a:t>
            </a:r>
            <a:r>
              <a:rPr lang="de-DE" sz="1800" b="0" dirty="0">
                <a:solidFill>
                  <a:schemeClr val="tx1"/>
                </a:solidFill>
              </a:rPr>
              <a:t> of medical attendance</a:t>
            </a:r>
          </a:p>
          <a:p>
            <a:pPr algn="ctr">
              <a:lnSpc>
                <a:spcPct val="110000"/>
              </a:lnSpc>
              <a:defRPr/>
            </a:pPr>
            <a:r>
              <a:rPr lang="de-DE" sz="1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29274" y="1854731"/>
            <a:ext cx="3540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1800" b="1" kern="0" dirty="0">
                <a:solidFill>
                  <a:srgbClr val="00FF99"/>
                </a:solidFill>
                <a:ea typeface="Geneva"/>
              </a:rPr>
              <a:t>EUR 50.000 </a:t>
            </a:r>
            <a:br>
              <a:rPr lang="de-DE" sz="1800" b="1" kern="0" dirty="0">
                <a:solidFill>
                  <a:srgbClr val="00FF99"/>
                </a:solidFill>
                <a:ea typeface="Geneva"/>
              </a:rPr>
            </a:br>
            <a:r>
              <a:rPr lang="de-DE" sz="1800" b="1" kern="0" dirty="0">
                <a:ea typeface="Geneva"/>
              </a:rPr>
              <a:t>37 years old, male</a:t>
            </a:r>
            <a:br>
              <a:rPr lang="de-DE" sz="1800" b="1" kern="0" dirty="0">
                <a:ea typeface="Geneva"/>
              </a:rPr>
            </a:br>
            <a:r>
              <a:rPr lang="de-DE" sz="1800" b="1" kern="0" dirty="0" smtClean="0">
                <a:solidFill>
                  <a:schemeClr val="tx1"/>
                </a:solidFill>
                <a:ea typeface="Geneva"/>
              </a:rPr>
              <a:t>180-190 </a:t>
            </a:r>
            <a:r>
              <a:rPr lang="de-DE" sz="1800" kern="0" dirty="0">
                <a:solidFill>
                  <a:schemeClr val="tx1"/>
                </a:solidFill>
                <a:ea typeface="Geneva"/>
              </a:rPr>
              <a:t>days</a:t>
            </a:r>
            <a:r>
              <a:rPr lang="de-DE" sz="1800" b="0" kern="0" dirty="0">
                <a:solidFill>
                  <a:schemeClr val="tx1"/>
                </a:solidFill>
                <a:ea typeface="Geneva"/>
              </a:rPr>
              <a:t> of medical attendance </a:t>
            </a:r>
            <a:endParaRPr lang="ro-RO" sz="1800" b="0" dirty="0">
              <a:solidFill>
                <a:schemeClr val="tx1"/>
              </a:solidFill>
              <a:ea typeface="Genev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80" y="3185955"/>
            <a:ext cx="4320406" cy="3127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54" y="5280100"/>
            <a:ext cx="1259632" cy="11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20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76250" y="503238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>BUCHAREST – SOUTH AREA</a:t>
            </a:r>
            <a:b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</a:br>
            <a:r>
              <a:rPr lang="en-US" sz="2800" dirty="0">
                <a:solidFill>
                  <a:schemeClr val="tx1"/>
                </a:solidFill>
                <a:latin typeface="Impact" pitchFamily="34" charset="0"/>
                <a:cs typeface="+mj-cs"/>
              </a:rPr>
              <a:t>Court of Appeal Bucharest</a:t>
            </a:r>
            <a:endParaRPr lang="ro-RO" sz="2800" dirty="0">
              <a:solidFill>
                <a:schemeClr val="tx1"/>
              </a:solidFill>
              <a:latin typeface="Impact" pitchFamily="34" charset="0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xfrm>
            <a:off x="539552" y="3861048"/>
            <a:ext cx="7788275" cy="33123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sz="2400" b="1" dirty="0">
                <a:solidFill>
                  <a:srgbClr val="FF937D"/>
                </a:solidFill>
              </a:rPr>
              <a:t>EUR 68.000 </a:t>
            </a:r>
            <a:r>
              <a:rPr lang="en-US" sz="2400" b="1" dirty="0" smtClean="0">
                <a:solidFill>
                  <a:srgbClr val="FF937D"/>
                </a:solidFill>
              </a:rPr>
              <a:t>(!!)</a:t>
            </a:r>
            <a:endParaRPr lang="en-US" sz="2400" b="1" dirty="0">
              <a:solidFill>
                <a:srgbClr val="FF937D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sz="1800" b="1" dirty="0" smtClean="0"/>
              <a:t>40 years old, female</a:t>
            </a:r>
          </a:p>
          <a:p>
            <a:pPr marL="0" indent="0" algn="ctr" eaLnBrk="1" hangingPunct="1">
              <a:buFontTx/>
              <a:buNone/>
            </a:pPr>
            <a:r>
              <a:rPr lang="en-US" sz="1800" b="1" dirty="0" smtClean="0"/>
              <a:t>50-55 days </a:t>
            </a:r>
            <a:r>
              <a:rPr lang="en-US" sz="1800" dirty="0" smtClean="0"/>
              <a:t>of medical attendance</a:t>
            </a:r>
          </a:p>
          <a:p>
            <a:pPr marL="0" indent="0" algn="ctr" eaLnBrk="1" hangingPunct="1">
              <a:buFontTx/>
              <a:buNone/>
            </a:pPr>
            <a:r>
              <a:rPr lang="en-US" sz="1800" dirty="0" smtClean="0"/>
              <a:t> for healing according to the medico legal certificate</a:t>
            </a:r>
          </a:p>
          <a:p>
            <a:pPr marL="0" indent="0" algn="ctr" eaLnBrk="1" hangingPunct="1">
              <a:buFontTx/>
              <a:buNone/>
            </a:pPr>
            <a:endParaRPr lang="en-US" sz="1800" b="1" dirty="0" smtClean="0">
              <a:latin typeface="Lucida Sans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1800" dirty="0" smtClean="0"/>
              <a:t>* </a:t>
            </a:r>
            <a:r>
              <a:rPr lang="en-US" sz="1800" i="1" dirty="0" smtClean="0"/>
              <a:t>the Decision is not definite / irrefutable yet</a:t>
            </a:r>
            <a:r>
              <a:rPr lang="en-US" sz="1800" dirty="0" smtClean="0"/>
              <a:t>;</a:t>
            </a:r>
            <a:endParaRPr lang="ro-RO" sz="1800" dirty="0" smtClean="0"/>
          </a:p>
        </p:txBody>
      </p:sp>
      <p:pic>
        <p:nvPicPr>
          <p:cNvPr id="4" name="Picture 2" descr="C:\Users\Mihaela Tanase\Desktop\harta_romaniei_cu_judet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896031" cy="2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99" y="1398513"/>
            <a:ext cx="389572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778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ihaela Tanase\Desktop\harta_romaniei_cu_judet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896031" cy="2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5" name="Line 16"/>
          <p:cNvSpPr>
            <a:spLocks noChangeShapeType="1"/>
          </p:cNvSpPr>
          <p:nvPr/>
        </p:nvSpPr>
        <p:spPr bwMode="auto">
          <a:xfrm rot="-5400000">
            <a:off x="-3276601" y="3427413"/>
            <a:ext cx="6858001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31746" name="Line 17"/>
          <p:cNvSpPr>
            <a:spLocks noChangeShapeType="1"/>
          </p:cNvSpPr>
          <p:nvPr/>
        </p:nvSpPr>
        <p:spPr bwMode="auto">
          <a:xfrm rot="-5400000">
            <a:off x="-3216276" y="3427413"/>
            <a:ext cx="6858001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31747" name="Line 18"/>
          <p:cNvSpPr>
            <a:spLocks noChangeShapeType="1"/>
          </p:cNvSpPr>
          <p:nvPr/>
        </p:nvSpPr>
        <p:spPr bwMode="auto">
          <a:xfrm rot="-5400000">
            <a:off x="-3059112" y="3429000"/>
            <a:ext cx="685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39552" y="175861"/>
            <a:ext cx="791368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800" dirty="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rPr>
              <a:t>PITESTI – SOUTH AREA</a:t>
            </a:r>
          </a:p>
          <a:p>
            <a:pPr algn="ctr">
              <a:lnSpc>
                <a:spcPct val="110000"/>
              </a:lnSpc>
              <a:defRPr/>
            </a:pPr>
            <a:r>
              <a:rPr lang="de-DE" sz="2800" dirty="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rPr>
              <a:t>COURT OF LAW PITESTI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4468143"/>
            <a:ext cx="6336704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400" b="1" dirty="0">
                <a:solidFill>
                  <a:srgbClr val="33CCFF"/>
                </a:solidFill>
              </a:rPr>
              <a:t>EUR 9.000 </a:t>
            </a:r>
          </a:p>
          <a:p>
            <a:pPr algn="ctr">
              <a:lnSpc>
                <a:spcPct val="110000"/>
              </a:lnSpc>
              <a:defRPr/>
            </a:pPr>
            <a:r>
              <a:rPr lang="de-DE" sz="1800" b="1" dirty="0">
                <a:effectLst/>
                <a:latin typeface="+mj-lt"/>
              </a:rPr>
              <a:t>76 years old, female</a:t>
            </a:r>
          </a:p>
          <a:p>
            <a:pPr algn="ctr">
              <a:lnSpc>
                <a:spcPct val="110000"/>
              </a:lnSpc>
              <a:defRPr/>
            </a:pPr>
            <a:r>
              <a:rPr lang="de-DE" sz="1800" b="1" dirty="0" smtClean="0">
                <a:solidFill>
                  <a:schemeClr val="tx1"/>
                </a:solidFill>
                <a:effectLst/>
                <a:latin typeface="+mj-lt"/>
              </a:rPr>
              <a:t>80 </a:t>
            </a:r>
            <a:r>
              <a:rPr lang="de-DE" sz="1800" b="1" dirty="0">
                <a:solidFill>
                  <a:schemeClr val="tx1"/>
                </a:solidFill>
                <a:effectLst/>
                <a:latin typeface="+mj-lt"/>
              </a:rPr>
              <a:t>days </a:t>
            </a:r>
            <a:r>
              <a:rPr lang="de-DE" sz="1800" b="0" dirty="0">
                <a:solidFill>
                  <a:schemeClr val="tx1"/>
                </a:solidFill>
                <a:effectLst/>
                <a:latin typeface="+mj-lt"/>
              </a:rPr>
              <a:t>of medical attendance </a:t>
            </a:r>
          </a:p>
          <a:p>
            <a:pPr algn="ctr">
              <a:lnSpc>
                <a:spcPct val="110000"/>
              </a:lnSpc>
              <a:defRPr/>
            </a:pPr>
            <a:r>
              <a:rPr lang="de-DE" sz="1800" b="0" dirty="0">
                <a:solidFill>
                  <a:schemeClr val="tx1"/>
                </a:solidFill>
                <a:effectLst/>
                <a:latin typeface="+mj-lt"/>
              </a:rPr>
              <a:t>for healing according to the medico legal certificate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032361" cy="291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ihaela Tanase\Desktop\harta_romaniei_cu_judet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896031" cy="2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3" name="Line 16"/>
          <p:cNvSpPr>
            <a:spLocks noChangeShapeType="1"/>
          </p:cNvSpPr>
          <p:nvPr/>
        </p:nvSpPr>
        <p:spPr bwMode="auto">
          <a:xfrm rot="-5400000">
            <a:off x="-3276601" y="3427413"/>
            <a:ext cx="6858001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33794" name="Line 17"/>
          <p:cNvSpPr>
            <a:spLocks noChangeShapeType="1"/>
          </p:cNvSpPr>
          <p:nvPr/>
        </p:nvSpPr>
        <p:spPr bwMode="auto">
          <a:xfrm rot="-5400000">
            <a:off x="-3216276" y="3427413"/>
            <a:ext cx="6858001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33795" name="Line 18"/>
          <p:cNvSpPr>
            <a:spLocks noChangeShapeType="1"/>
          </p:cNvSpPr>
          <p:nvPr/>
        </p:nvSpPr>
        <p:spPr bwMode="auto">
          <a:xfrm rot="-5400000">
            <a:off x="-3059112" y="3429000"/>
            <a:ext cx="685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11188" y="2219325"/>
            <a:ext cx="79136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endParaRPr lang="it-IT" i="1" dirty="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ct val="110000"/>
              </a:lnSpc>
              <a:defRPr/>
            </a:pPr>
            <a:endParaRPr lang="de-DE" i="1" dirty="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ct val="110000"/>
              </a:lnSpc>
              <a:defRPr/>
            </a:pPr>
            <a:endParaRPr lang="de-DE" dirty="0">
              <a:solidFill>
                <a:srgbClr val="FFFFFF"/>
              </a:solidFill>
              <a:latin typeface="Lucida Sans" pitchFamily="34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83568" y="264946"/>
            <a:ext cx="791368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800" dirty="0">
                <a:solidFill>
                  <a:schemeClr val="tx1"/>
                </a:solidFill>
                <a:latin typeface="Impact" pitchFamily="34" charset="0"/>
              </a:rPr>
              <a:t>RAMNICU VALCEA – SOUTH  AREA</a:t>
            </a:r>
          </a:p>
          <a:p>
            <a:pPr algn="ctr">
              <a:lnSpc>
                <a:spcPct val="110000"/>
              </a:lnSpc>
              <a:defRPr/>
            </a:pPr>
            <a:r>
              <a:rPr lang="de-DE" sz="2800" dirty="0">
                <a:solidFill>
                  <a:schemeClr val="tx1"/>
                </a:solidFill>
                <a:latin typeface="Impact" pitchFamily="34" charset="0"/>
              </a:rPr>
              <a:t>COURT OF LAW RAMNICU VALCEA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7671" y="4598936"/>
            <a:ext cx="6480720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EUR 4.500 </a:t>
            </a:r>
          </a:p>
          <a:p>
            <a:pPr algn="ctr">
              <a:lnSpc>
                <a:spcPct val="110000"/>
              </a:lnSpc>
              <a:defRPr/>
            </a:pPr>
            <a:r>
              <a:rPr lang="de-DE" sz="1800" b="1" dirty="0">
                <a:solidFill>
                  <a:schemeClr val="tx1"/>
                </a:solidFill>
                <a:effectLst/>
                <a:latin typeface="+mn-lt"/>
              </a:rPr>
              <a:t>85 years old, female</a:t>
            </a:r>
          </a:p>
          <a:p>
            <a:pPr algn="ctr">
              <a:lnSpc>
                <a:spcPct val="110000"/>
              </a:lnSpc>
              <a:defRPr/>
            </a:pPr>
            <a:r>
              <a:rPr lang="de-DE" sz="1800" b="1" dirty="0" smtClean="0">
                <a:solidFill>
                  <a:schemeClr val="tx1"/>
                </a:solidFill>
                <a:effectLst/>
                <a:latin typeface="+mn-lt"/>
              </a:rPr>
              <a:t>80-90 </a:t>
            </a:r>
            <a:r>
              <a:rPr lang="de-DE" sz="1800" b="1" dirty="0">
                <a:solidFill>
                  <a:schemeClr val="tx1"/>
                </a:solidFill>
                <a:effectLst/>
                <a:latin typeface="+mn-lt"/>
              </a:rPr>
              <a:t>days </a:t>
            </a:r>
            <a:r>
              <a:rPr lang="de-DE" sz="1800" b="0" dirty="0">
                <a:solidFill>
                  <a:schemeClr val="tx1"/>
                </a:solidFill>
                <a:effectLst/>
                <a:latin typeface="+mn-lt"/>
              </a:rPr>
              <a:t>of medical attendance</a:t>
            </a:r>
          </a:p>
          <a:p>
            <a:pPr algn="ctr">
              <a:lnSpc>
                <a:spcPct val="110000"/>
              </a:lnSpc>
              <a:defRPr/>
            </a:pPr>
            <a:r>
              <a:rPr lang="de-DE" sz="1800" b="0" dirty="0">
                <a:solidFill>
                  <a:schemeClr val="tx1"/>
                </a:solidFill>
                <a:effectLst/>
                <a:latin typeface="+mn-lt"/>
              </a:rPr>
              <a:t> for healing according to the medico legal certificate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5399" y1="15232" x2="72524" y2="13907"/>
                        <a14:backgroundMark x1="21885" y1="20751" x2="47764" y2="20751"/>
                        <a14:backgroundMark x1="20447" y1="29581" x2="78435" y2="31788"/>
                        <a14:backgroundMark x1="11981" y1="39294" x2="76518" y2="40177"/>
                        <a14:backgroundMark x1="11661" y1="51214" x2="80192" y2="51214"/>
                        <a14:backgroundMark x1="13259" y1="56733" x2="31310" y2="59161"/>
                        <a14:backgroundMark x1="23642" y1="65784" x2="31470" y2="66667"/>
                        <a14:backgroundMark x1="47604" y1="60927" x2="68850" y2="59161"/>
                        <a14:backgroundMark x1="49681" y1="71965" x2="79553" y2="64901"/>
                        <a14:backgroundMark x1="52236" y1="77042" x2="88658" y2="76821"/>
                        <a14:backgroundMark x1="47604" y1="81236" x2="88019" y2="85651"/>
                        <a14:backgroundMark x1="48083" y1="53642" x2="62141" y2="54746"/>
                        <a14:backgroundMark x1="34824" y1="52318" x2="36422" y2="82561"/>
                        <a14:backgroundMark x1="38339" y1="83223" x2="51757" y2="78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18" y="1340768"/>
            <a:ext cx="4320406" cy="312708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74952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45" y="503675"/>
            <a:ext cx="8229600" cy="1143000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Definition</a:t>
            </a:r>
            <a:endParaRPr lang="ro-R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78720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de-DE" sz="2000" dirty="0" smtClean="0"/>
              <a:t>Moral damages or otherwise called non-patrimonial damages are physical, psychological </a:t>
            </a:r>
            <a:r>
              <a:rPr lang="de-DE" sz="2000" dirty="0"/>
              <a:t>a</a:t>
            </a:r>
            <a:r>
              <a:rPr lang="de-DE" sz="2000" dirty="0" smtClean="0"/>
              <a:t>nd social violations of personal rights or the violation of another right or non-patrimonial interest.</a:t>
            </a:r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r>
              <a:rPr lang="de-DE" sz="2000" dirty="0" smtClean="0"/>
              <a:t>The non-patrimonial damages (moral damages) are those damages which cannot be evaluated in money, as they do not have an economic content.</a:t>
            </a:r>
          </a:p>
          <a:p>
            <a:pPr marL="0" indent="0" algn="just">
              <a:buNone/>
            </a:pPr>
            <a:endParaRPr lang="de-DE" sz="2000" dirty="0"/>
          </a:p>
          <a:p>
            <a:pPr algn="ctr">
              <a:buFont typeface="Wingdings" pitchFamily="2" charset="2"/>
              <a:buChar char="§"/>
            </a:pPr>
            <a:r>
              <a:rPr lang="de-DE" sz="2000" b="1" dirty="0" smtClean="0"/>
              <a:t>Pretium DOLORIS;</a:t>
            </a:r>
          </a:p>
          <a:p>
            <a:pPr algn="ctr">
              <a:buFont typeface="Wingdings" pitchFamily="2" charset="2"/>
              <a:buChar char="§"/>
            </a:pPr>
            <a:r>
              <a:rPr lang="de-DE" sz="2000" b="1" dirty="0" smtClean="0"/>
              <a:t>Pretium AFFECTIONIS;</a:t>
            </a:r>
          </a:p>
          <a:p>
            <a:pPr algn="ctr">
              <a:buFont typeface="Wingdings" pitchFamily="2" charset="2"/>
              <a:buChar char="§"/>
            </a:pPr>
            <a:r>
              <a:rPr lang="de-DE" sz="2000" b="1" dirty="0" smtClean="0"/>
              <a:t>Pretium  PULCHRITUDINIS;</a:t>
            </a:r>
          </a:p>
          <a:p>
            <a:pPr algn="ctr">
              <a:buFont typeface="Wingdings" pitchFamily="2" charset="2"/>
              <a:buChar char="§"/>
            </a:pPr>
            <a:r>
              <a:rPr lang="de-DE" sz="2000" b="1" dirty="0" smtClean="0"/>
              <a:t>Pretium HEDONE.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val="27848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ihaela Tanase\Desktop\harta_romaniei_cu_judet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896031" cy="2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83568" y="264946"/>
            <a:ext cx="791368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800" dirty="0">
                <a:solidFill>
                  <a:schemeClr val="tx1"/>
                </a:solidFill>
                <a:latin typeface="Impact" pitchFamily="34" charset="0"/>
              </a:rPr>
              <a:t>ADJUD  – EAST AREA</a:t>
            </a:r>
          </a:p>
          <a:p>
            <a:pPr algn="ctr">
              <a:lnSpc>
                <a:spcPct val="110000"/>
              </a:lnSpc>
              <a:defRPr/>
            </a:pPr>
            <a:r>
              <a:rPr lang="de-DE" sz="2800" dirty="0">
                <a:solidFill>
                  <a:schemeClr val="tx1"/>
                </a:solidFill>
                <a:latin typeface="Impact" pitchFamily="34" charset="0"/>
              </a:rPr>
              <a:t>COURT OF APPEAL GALATI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4670903"/>
            <a:ext cx="6552728" cy="154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b="1" dirty="0">
                <a:solidFill>
                  <a:srgbClr val="00FF99"/>
                </a:solidFill>
              </a:rPr>
              <a:t>EUR 40.000 </a:t>
            </a:r>
          </a:p>
          <a:p>
            <a:pPr algn="ctr">
              <a:lnSpc>
                <a:spcPct val="110000"/>
              </a:lnSpc>
              <a:defRPr/>
            </a:pPr>
            <a:r>
              <a:rPr lang="de-DE" sz="1800" dirty="0">
                <a:solidFill>
                  <a:schemeClr val="tx1"/>
                </a:solidFill>
                <a:effectLst/>
              </a:rPr>
              <a:t>61 years old, male</a:t>
            </a:r>
          </a:p>
          <a:p>
            <a:pPr algn="ctr">
              <a:lnSpc>
                <a:spcPct val="110000"/>
              </a:lnSpc>
              <a:defRPr/>
            </a:pPr>
            <a:r>
              <a:rPr lang="de-DE" sz="1800" dirty="0" smtClean="0">
                <a:solidFill>
                  <a:schemeClr val="tx1"/>
                </a:solidFill>
                <a:effectLst/>
              </a:rPr>
              <a:t>90-100 </a:t>
            </a:r>
            <a:r>
              <a:rPr lang="de-DE" sz="1800" dirty="0">
                <a:solidFill>
                  <a:schemeClr val="tx1"/>
                </a:solidFill>
                <a:effectLst/>
              </a:rPr>
              <a:t>days </a:t>
            </a:r>
            <a:r>
              <a:rPr lang="de-DE" sz="1800" b="0" dirty="0">
                <a:solidFill>
                  <a:schemeClr val="tx1"/>
                </a:solidFill>
                <a:effectLst/>
              </a:rPr>
              <a:t>of medical attendance </a:t>
            </a:r>
          </a:p>
          <a:p>
            <a:pPr algn="ctr">
              <a:lnSpc>
                <a:spcPct val="110000"/>
              </a:lnSpc>
              <a:defRPr/>
            </a:pPr>
            <a:r>
              <a:rPr lang="de-DE" sz="1800" b="0" dirty="0">
                <a:solidFill>
                  <a:schemeClr val="tx1"/>
                </a:solidFill>
                <a:effectLst/>
              </a:rPr>
              <a:t>for healing according to the medico legal certificate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4330" y1="45614" x2="71791" y2="48148"/>
                        <a14:foregroundMark x1="72920" y1="48733" x2="74330" y2="55166"/>
                        <a14:backgroundMark x1="70099" y1="16179" x2="76446" y2="37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1769" y="1412776"/>
            <a:ext cx="4322439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37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552" y="188640"/>
            <a:ext cx="8128000" cy="122413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defRPr/>
            </a:pPr>
            <a:r>
              <a:rPr lang="de-DE" sz="2800" kern="1200" dirty="0">
                <a:solidFill>
                  <a:schemeClr val="tx1"/>
                </a:solidFill>
                <a:latin typeface="Impact" pitchFamily="34" charset="0"/>
                <a:ea typeface="Geneva" pitchFamily="-96" charset="-128"/>
                <a:cs typeface="+mn-cs"/>
              </a:rPr>
              <a:t>TIMISOARA  – WEST AREA</a:t>
            </a:r>
            <a:br>
              <a:rPr lang="de-DE" sz="2800" kern="1200" dirty="0">
                <a:solidFill>
                  <a:schemeClr val="tx1"/>
                </a:solidFill>
                <a:latin typeface="Impact" pitchFamily="34" charset="0"/>
                <a:ea typeface="Geneva" pitchFamily="-96" charset="-128"/>
                <a:cs typeface="+mn-cs"/>
              </a:rPr>
            </a:br>
            <a:r>
              <a:rPr lang="de-DE" sz="2800" kern="1200" dirty="0">
                <a:solidFill>
                  <a:schemeClr val="tx1"/>
                </a:solidFill>
                <a:latin typeface="Impact" pitchFamily="34" charset="0"/>
                <a:ea typeface="Geneva" pitchFamily="-96" charset="-128"/>
                <a:cs typeface="+mn-cs"/>
              </a:rPr>
              <a:t>COURT OF APPEAL TIMISOARA</a:t>
            </a:r>
            <a:r>
              <a:rPr lang="de-DE" sz="2800" kern="1200" dirty="0">
                <a:solidFill>
                  <a:srgbClr val="FFFFFF"/>
                </a:solidFill>
                <a:latin typeface="Impact" pitchFamily="34" charset="0"/>
                <a:ea typeface="Geneva" pitchFamily="-96" charset="-128"/>
                <a:cs typeface="+mn-cs"/>
              </a:rPr>
              <a:t/>
            </a:r>
            <a:br>
              <a:rPr lang="de-DE" sz="2800" kern="1200" dirty="0">
                <a:solidFill>
                  <a:srgbClr val="FFFFFF"/>
                </a:solidFill>
                <a:latin typeface="Impact" pitchFamily="34" charset="0"/>
                <a:ea typeface="Geneva" pitchFamily="-96" charset="-128"/>
                <a:cs typeface="+mn-cs"/>
              </a:rPr>
            </a:br>
            <a:endParaRPr lang="de-DE" sz="2800" kern="1200" dirty="0">
              <a:solidFill>
                <a:srgbClr val="FFFFFF"/>
              </a:solidFill>
              <a:latin typeface="Impact" pitchFamily="34" charset="0"/>
              <a:ea typeface="Geneva" pitchFamily="-96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08520" y="3861048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de-DE" sz="2400" b="1" kern="0" dirty="0">
                <a:solidFill>
                  <a:srgbClr val="FF937D"/>
                </a:solidFill>
                <a:ea typeface="Geneva"/>
              </a:rPr>
              <a:t>EUR 30.000</a:t>
            </a:r>
            <a:r>
              <a:rPr lang="de-DE" sz="1800" b="1" kern="0" dirty="0">
                <a:solidFill>
                  <a:srgbClr val="FF93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eneva"/>
              </a:rPr>
              <a:t/>
            </a:r>
            <a:br>
              <a:rPr lang="de-DE" sz="1800" b="1" kern="0" dirty="0">
                <a:solidFill>
                  <a:srgbClr val="FF93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eneva"/>
              </a:rPr>
            </a:br>
            <a:r>
              <a:rPr lang="de-DE" sz="1800" b="1" kern="0" dirty="0">
                <a:ea typeface="Geneva"/>
              </a:rPr>
              <a:t>10 years old, male, </a:t>
            </a:r>
            <a:r>
              <a:rPr lang="de-DE" sz="1800" b="1" kern="0" dirty="0" smtClean="0">
                <a:ea typeface="Geneva"/>
              </a:rPr>
              <a:t>minor</a:t>
            </a:r>
          </a:p>
          <a:p>
            <a:pPr eaLnBrk="1" hangingPunct="1"/>
            <a:r>
              <a:rPr lang="de-DE" sz="1800" b="1" kern="0" dirty="0">
                <a:solidFill>
                  <a:srgbClr val="FFFFFF"/>
                </a:solidFill>
                <a:ea typeface="Geneva"/>
              </a:rPr>
              <a:t/>
            </a:r>
            <a:br>
              <a:rPr lang="de-DE" sz="1800" b="1" kern="0" dirty="0">
                <a:solidFill>
                  <a:srgbClr val="FFFFFF"/>
                </a:solidFill>
                <a:ea typeface="Geneva"/>
              </a:rPr>
            </a:br>
            <a:r>
              <a:rPr lang="de-DE" sz="1800" b="1" kern="0" dirty="0">
                <a:solidFill>
                  <a:schemeClr val="tx1"/>
                </a:solidFill>
                <a:ea typeface="Geneva"/>
              </a:rPr>
              <a:t>180 days </a:t>
            </a:r>
            <a:r>
              <a:rPr lang="de-DE" sz="1800" b="0" kern="0" dirty="0">
                <a:solidFill>
                  <a:schemeClr val="tx1"/>
                </a:solidFill>
                <a:ea typeface="Geneva"/>
              </a:rPr>
              <a:t>of medical attendance</a:t>
            </a:r>
            <a:br>
              <a:rPr lang="de-DE" sz="1800" b="0" kern="0" dirty="0">
                <a:solidFill>
                  <a:schemeClr val="tx1"/>
                </a:solidFill>
                <a:ea typeface="Geneva"/>
              </a:rPr>
            </a:br>
            <a:r>
              <a:rPr lang="de-DE" sz="1800" b="0" kern="0" dirty="0">
                <a:solidFill>
                  <a:schemeClr val="tx1"/>
                </a:solidFill>
                <a:ea typeface="Geneva"/>
              </a:rPr>
              <a:t> for healing according to the medico legal certificate</a:t>
            </a:r>
            <a:br>
              <a:rPr lang="de-DE" sz="1800" b="0" kern="0" dirty="0">
                <a:solidFill>
                  <a:schemeClr val="tx1"/>
                </a:solidFill>
                <a:ea typeface="Geneva"/>
              </a:rPr>
            </a:br>
            <a:r>
              <a:rPr lang="de-DE" sz="1800" b="0" kern="0" dirty="0">
                <a:solidFill>
                  <a:schemeClr val="tx1"/>
                </a:solidFill>
                <a:ea typeface="Geneva"/>
              </a:rPr>
              <a:t/>
            </a:r>
            <a:br>
              <a:rPr lang="de-DE" sz="1800" b="0" kern="0" dirty="0">
                <a:solidFill>
                  <a:schemeClr val="tx1"/>
                </a:solidFill>
                <a:ea typeface="Geneva"/>
              </a:rPr>
            </a:br>
            <a:r>
              <a:rPr lang="de-DE" sz="1800" b="0" i="1" kern="0" dirty="0">
                <a:solidFill>
                  <a:schemeClr val="tx1"/>
                </a:solidFill>
                <a:ea typeface="Geneva"/>
              </a:rPr>
              <a:t>PS: contributory negligence for the accident: 50%:50%</a:t>
            </a:r>
            <a:endParaRPr lang="ro-RO" sz="1800" b="0" dirty="0">
              <a:solidFill>
                <a:schemeClr val="tx1"/>
              </a:solidFill>
              <a:ea typeface="Genev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05" y="1628800"/>
            <a:ext cx="4320406" cy="312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521" l="160" r="100000">
                        <a14:backgroundMark x1="27636" y1="44812" x2="30831" y2="61810"/>
                        <a14:backgroundMark x1="11502" y1="36645" x2="24920" y2="41060"/>
                        <a14:backgroundMark x1="24281" y1="56733" x2="17252" y2="72185"/>
                        <a14:backgroundMark x1="22045" y1="25386" x2="67891" y2="28698"/>
                        <a14:backgroundMark x1="26038" y1="11258" x2="73482" y2="19868"/>
                        <a14:backgroundMark x1="16294" y1="23841" x2="67093" y2="35099"/>
                        <a14:backgroundMark x1="29073" y1="39514" x2="78914" y2="39073"/>
                        <a14:backgroundMark x1="33227" y1="50552" x2="83706" y2="52097"/>
                        <a14:backgroundMark x1="23802" y1="68874" x2="33227" y2="87196"/>
                        <a14:backgroundMark x1="29553" y1="86093" x2="58626" y2="85872"/>
                        <a14:backgroundMark x1="28594" y1="75276" x2="69489" y2="75938"/>
                        <a14:backgroundMark x1="36581" y1="70640" x2="80671" y2="73510"/>
                        <a14:backgroundMark x1="36422" y1="61810" x2="36422" y2="61810"/>
                        <a14:backgroundMark x1="34185" y1="67550" x2="34185" y2="67550"/>
                        <a14:backgroundMark x1="88179" y1="64018" x2="88179" y2="64018"/>
                        <a14:backgroundMark x1="52716" y1="85651" x2="75879" y2="84106"/>
                        <a14:backgroundMark x1="77796" y1="82781" x2="84026" y2="82781"/>
                        <a14:backgroundMark x1="86262" y1="63576" x2="85783" y2="81015"/>
                        <a14:backgroundMark x1="77636" y1="56071" x2="76677" y2="69095"/>
                        <a14:backgroundMark x1="67891" y1="54746" x2="69808" y2="69978"/>
                        <a14:backgroundMark x1="57029" y1="50331" x2="57348" y2="68433"/>
                        <a14:backgroundMark x1="50958" y1="54525" x2="52875" y2="67108"/>
                        <a14:backgroundMark x1="41853" y1="55188" x2="42332" y2="67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05" y="1628800"/>
            <a:ext cx="4320406" cy="312708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92034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 bwMode="auto">
          <a:xfrm>
            <a:off x="490938" y="836712"/>
            <a:ext cx="6552728" cy="1728192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Criteria for the a.m. 12 cases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1. medico legal certificate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2. granted compensation in Court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b="1" i="1" dirty="0" smtClean="0">
                <a:solidFill>
                  <a:schemeClr val="tx1"/>
                </a:solidFill>
              </a:rPr>
              <a:t>Comments: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76524"/>
            <a:ext cx="8363272" cy="5360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r>
              <a:rPr lang="en-US" sz="2800" dirty="0" smtClean="0"/>
              <a:t>70% of the indemnified victims = pedestrians </a:t>
            </a:r>
          </a:p>
          <a:p>
            <a:r>
              <a:rPr lang="en-US" sz="2800" dirty="0" smtClean="0"/>
              <a:t>The victims: minors, pensioners and unemployed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856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8185" y="846759"/>
            <a:ext cx="7831102" cy="14401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27404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b="1" i="1" dirty="0" smtClean="0">
                <a:solidFill>
                  <a:schemeClr val="tx1"/>
                </a:solidFill>
              </a:rPr>
              <a:t>TIDBIT: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endParaRPr lang="en-US" sz="1800" b="1" i="1" dirty="0" smtClean="0">
              <a:solidFill>
                <a:schemeClr val="tx1"/>
              </a:solidFill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185" y="548680"/>
            <a:ext cx="7831102" cy="2880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</a:pPr>
            <a:endParaRPr lang="en-US" sz="20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000" dirty="0" smtClean="0"/>
              <a:t>When the first 1 Million Euro compensation was granted, a colleague in the insurance field, very active in studying the problem of the huge compensations, established by the judges in the Court of Law, made a simple mathematical exercise:</a:t>
            </a:r>
            <a:endParaRPr lang="en-US" sz="2400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1800" b="1" dirty="0" smtClean="0"/>
              <a:t>1 Million Euro = RON 4.000.000 = LEI 40.000.000.000  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sz="1800" dirty="0" smtClean="0"/>
              <a:t>divided by 60 seconds -  divided by 60 minutes 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sz="1800" dirty="0" smtClean="0"/>
              <a:t>divided by 24Hours -  divided by 365 days (1year) 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sz="1800" dirty="0" smtClean="0"/>
              <a:t>resulted </a:t>
            </a:r>
            <a:r>
              <a:rPr lang="en-US" sz="1800" dirty="0" smtClean="0"/>
              <a:t>the necessary time that person needed to count the money he received: </a:t>
            </a:r>
            <a:r>
              <a:rPr lang="en-US" sz="1800" b="1" dirty="0" smtClean="0"/>
              <a:t>1.268 years</a:t>
            </a:r>
            <a:r>
              <a:rPr lang="en-US" sz="1800" dirty="0" smtClean="0"/>
              <a:t>!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smtClean="0"/>
              <a:t>PS</a:t>
            </a:r>
            <a:r>
              <a:rPr lang="en-US" sz="1800" i="1" dirty="0" smtClean="0"/>
              <a:t>: the rate of exchange refers to March, 2012</a:t>
            </a:r>
          </a:p>
        </p:txBody>
      </p:sp>
      <p:pic>
        <p:nvPicPr>
          <p:cNvPr id="8194" name="Picture 2" descr="C:\Users\Mihandreea\Desktop\euro-reuters-sukree-sukpla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2231653" cy="150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3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576" y="476672"/>
            <a:ext cx="7848872" cy="2304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sp>
        <p:nvSpPr>
          <p:cNvPr id="419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548680"/>
            <a:ext cx="7848872" cy="54728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000" b="1" dirty="0" smtClean="0"/>
              <a:t>Whereas the Europe Nordic countries consider the death a risk of life (no compensations are paid in favor of the relatives), in Romania the average moral damage sums up to </a:t>
            </a:r>
            <a:r>
              <a:rPr lang="en-US" sz="2000" b="1" dirty="0" err="1" smtClean="0"/>
              <a:t>Eur</a:t>
            </a:r>
            <a:r>
              <a:rPr lang="en-US" sz="2000" b="1" dirty="0" smtClean="0"/>
              <a:t> 14.000.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2000" b="1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000" b="1" dirty="0" smtClean="0"/>
              <a:t>If we had to correlate this value to the monthly net income: 40 wages in RO whereas in other European countries this value represents 9,10 wages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000" dirty="0" smtClean="0"/>
              <a:t>The RO justice should understand that the Insurer is just an instrument, who returns the money to the entitled persons by using a balanced and honest, righteous way of settlement.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20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000" dirty="0" smtClean="0"/>
              <a:t>Granting moral damages should not mean to get revenge on Insurers because – as the German principle asserts: Who uses, gets protection (</a:t>
            </a:r>
            <a:r>
              <a:rPr lang="en-US" sz="2000" i="1" dirty="0" err="1" smtClean="0"/>
              <a:t>Wer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nützt</a:t>
            </a:r>
            <a:r>
              <a:rPr lang="en-US" sz="2000" i="1" dirty="0" smtClean="0"/>
              <a:t>, der </a:t>
            </a:r>
            <a:r>
              <a:rPr lang="en-US" sz="2000" i="1" dirty="0" err="1" smtClean="0"/>
              <a:t>schützt</a:t>
            </a:r>
            <a:r>
              <a:rPr lang="en-US" sz="2000" i="1" dirty="0" smtClean="0"/>
              <a:t>).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2000" i="1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de-DE" sz="2000" dirty="0" smtClean="0"/>
              <a:t>We still haven</a:t>
            </a:r>
            <a:r>
              <a:rPr lang="en-US" sz="2000" dirty="0" smtClean="0"/>
              <a:t>’t found the answer to the question: how much does it costs a person’s life?</a:t>
            </a:r>
            <a:r>
              <a:rPr lang="en-US" sz="2000" i="1" dirty="0" smtClean="0"/>
              <a:t> </a:t>
            </a:r>
            <a:r>
              <a:rPr lang="de-DE" sz="2000" i="1" dirty="0" smtClean="0"/>
              <a:t> 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8160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692696"/>
            <a:ext cx="8229600" cy="5865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</a:pPr>
            <a:endParaRPr lang="de-DE" sz="2000" dirty="0" smtClean="0"/>
          </a:p>
          <a:p>
            <a:pPr algn="just">
              <a:lnSpc>
                <a:spcPct val="90000"/>
              </a:lnSpc>
            </a:pPr>
            <a:endParaRPr lang="de-DE" sz="2000" dirty="0"/>
          </a:p>
          <a:p>
            <a:pPr algn="just">
              <a:lnSpc>
                <a:spcPct val="90000"/>
              </a:lnSpc>
            </a:pPr>
            <a:r>
              <a:rPr lang="de-DE" sz="2000" dirty="0" smtClean="0"/>
              <a:t>On the other hand, the Insurer should be very open and interested in carrying negociations with the claimants, with the attempt of the out of Court settlement.</a:t>
            </a:r>
          </a:p>
          <a:p>
            <a:pPr algn="just">
              <a:lnSpc>
                <a:spcPct val="90000"/>
              </a:lnSpc>
            </a:pPr>
            <a:endParaRPr lang="de-DE" sz="2000" dirty="0" smtClean="0"/>
          </a:p>
          <a:p>
            <a:pPr algn="just">
              <a:lnSpc>
                <a:spcPct val="90000"/>
              </a:lnSpc>
            </a:pPr>
            <a:r>
              <a:rPr lang="de-DE" sz="2000" dirty="0" smtClean="0"/>
              <a:t>It is well known that only by the simple meeting between litigants (sitting together at the negotiations table) for discussing the issue, could be finalized with a good result or it may succeed in reaching an agreement. </a:t>
            </a:r>
          </a:p>
          <a:p>
            <a:pPr algn="just">
              <a:lnSpc>
                <a:spcPct val="90000"/>
              </a:lnSpc>
            </a:pPr>
            <a:endParaRPr lang="de-DE" sz="2000" dirty="0" smtClean="0"/>
          </a:p>
          <a:p>
            <a:pPr algn="just">
              <a:lnSpc>
                <a:spcPct val="90000"/>
              </a:lnSpc>
            </a:pPr>
            <a:r>
              <a:rPr lang="de-DE" sz="2000" dirty="0" smtClean="0"/>
              <a:t>Juridically speaking, the mere fact that two lawyers open in the same time their files related to a case and read the documents, might have as result an agreement </a:t>
            </a:r>
            <a:r>
              <a:rPr lang="de-DE" sz="2800" dirty="0" smtClean="0"/>
              <a:t>(</a:t>
            </a:r>
            <a:r>
              <a:rPr lang="de-DE" sz="1800" i="1" dirty="0" smtClean="0"/>
              <a:t>Prof.Dr. Frank E.A.Sander, Harvard Law School, about the placebo phenomena) </a:t>
            </a: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4865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3357586"/>
          </a:xfrm>
        </p:spPr>
        <p:txBody>
          <a:bodyPr/>
          <a:lstStyle/>
          <a:p>
            <a:pPr marL="0" indent="0" algn="ctr">
              <a:defRPr/>
            </a:pPr>
            <a:r>
              <a:rPr lang="de-A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Thank you !</a:t>
            </a:r>
            <a:br>
              <a:rPr lang="de-A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de-A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de-A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de-A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Nagyon kösönöm es remelem nem untattam Önöket !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de-A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85850" y="5429264"/>
            <a:ext cx="6400800" cy="1752600"/>
          </a:xfrm>
        </p:spPr>
        <p:txBody>
          <a:bodyPr/>
          <a:lstStyle/>
          <a:p>
            <a:r>
              <a:rPr lang="en-US" sz="2400" dirty="0" smtClean="0"/>
              <a:t>www.avus-group.com</a:t>
            </a:r>
            <a:endParaRPr lang="en-US" sz="2400" dirty="0"/>
          </a:p>
        </p:txBody>
      </p:sp>
      <p:pic>
        <p:nvPicPr>
          <p:cNvPr id="5" name="Picture 5" descr="C:\Users\Dima\Desktop\2721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091540"/>
            <a:ext cx="3024336" cy="22139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4" descr="C:\Users\Dima\Desktop\Bored-off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3094299"/>
            <a:ext cx="3024336" cy="22233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81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Concepts for 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“moral 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damages“  </a:t>
            </a:r>
            <a:r>
              <a:rPr lang="de-DE" sz="280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de-DE" sz="2800" dirty="0" smtClean="0">
                <a:solidFill>
                  <a:schemeClr val="tx1"/>
                </a:solidFill>
                <a:latin typeface="Impact" pitchFamily="34" charset="0"/>
              </a:rPr>
            </a:br>
            <a:endParaRPr lang="ro-RO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28736"/>
            <a:ext cx="8046636" cy="4525963"/>
          </a:xfrm>
        </p:spPr>
        <p:txBody>
          <a:bodyPr/>
          <a:lstStyle/>
          <a:p>
            <a:r>
              <a:rPr lang="de-DE" sz="2000" dirty="0" smtClean="0"/>
              <a:t>In the French civil law: </a:t>
            </a:r>
          </a:p>
          <a:p>
            <a:pPr>
              <a:buNone/>
            </a:pPr>
            <a:r>
              <a:rPr lang="de-DE" sz="2000" dirty="0" smtClean="0"/>
              <a:t>			- </a:t>
            </a: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préjudice moral, dommage moral</a:t>
            </a:r>
          </a:p>
          <a:p>
            <a:endParaRPr lang="de-DE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000" dirty="0" smtClean="0"/>
              <a:t>In the Swiss civil law: 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préjudice: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dommage </a:t>
            </a:r>
            <a:r>
              <a:rPr lang="de-DE" sz="2000" dirty="0" smtClean="0"/>
              <a:t>(economic loss)</a:t>
            </a:r>
          </a:p>
          <a:p>
            <a:pPr marL="0" indent="0">
              <a:buNone/>
            </a:pPr>
            <a:r>
              <a:rPr lang="de-DE" sz="2000" dirty="0" smtClean="0"/>
              <a:t>                          - </a:t>
            </a: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tort           </a:t>
            </a:r>
            <a:r>
              <a:rPr lang="de-DE" sz="2000" dirty="0" smtClean="0"/>
              <a:t>(violation of personal rights)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/>
            <a:r>
              <a:rPr lang="de-DE" sz="2000" dirty="0" smtClean="0"/>
              <a:t>    In the American-English legal system:</a:t>
            </a:r>
          </a:p>
          <a:p>
            <a:pPr marL="0" indent="0"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			- </a:t>
            </a: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and suffering </a:t>
            </a:r>
          </a:p>
          <a:p>
            <a:pPr>
              <a:buNone/>
            </a:pP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Loss of expectation on life</a:t>
            </a:r>
          </a:p>
          <a:p>
            <a:pPr>
              <a:buNone/>
            </a:pP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Loss of amenity</a:t>
            </a:r>
          </a:p>
          <a:p>
            <a:pPr>
              <a:buNone/>
            </a:pPr>
            <a:r>
              <a:rPr 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Injury of the person</a:t>
            </a:r>
          </a:p>
          <a:p>
            <a:pPr marL="0" indent="0">
              <a:buNone/>
            </a:pPr>
            <a:r>
              <a:rPr lang="de-DE" sz="2000" i="1" dirty="0"/>
              <a:t>	</a:t>
            </a:r>
            <a:r>
              <a:rPr lang="de-DE" sz="2000" i="1" dirty="0" smtClean="0"/>
              <a:t>		</a:t>
            </a:r>
            <a:endParaRPr lang="de-DE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de-DE" sz="2000" dirty="0"/>
          </a:p>
          <a:p>
            <a:pPr marL="1828800" lvl="4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702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Line 16"/>
          <p:cNvSpPr>
            <a:spLocks noChangeShapeType="1"/>
          </p:cNvSpPr>
          <p:nvPr/>
        </p:nvSpPr>
        <p:spPr bwMode="auto">
          <a:xfrm rot="-5400000">
            <a:off x="-3276601" y="3427413"/>
            <a:ext cx="6858001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rot="-5400000">
            <a:off x="-3216276" y="3427413"/>
            <a:ext cx="6858001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-5400000">
            <a:off x="-3059112" y="3429000"/>
            <a:ext cx="685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36943" y="-1588"/>
            <a:ext cx="7913765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endParaRPr lang="de-DE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Legal basis</a:t>
            </a:r>
            <a:endParaRPr lang="de-D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it-IT" sz="2000" i="1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just">
              <a:lnSpc>
                <a:spcPct val="110000"/>
              </a:lnSpc>
            </a:pPr>
            <a:endParaRPr lang="it-IT" sz="2000" i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it-IT" sz="2000" i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The New Romanian Civil Code 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“Cod civil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“ (since 01.10.2011) stipulates fault-based liability as well as strict liability. </a:t>
            </a:r>
          </a:p>
          <a:p>
            <a:pPr algn="just">
              <a:lnSpc>
                <a:spcPct val="110000"/>
              </a:lnSpc>
            </a:pPr>
            <a:endParaRPr lang="it-IT" sz="20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Art. 1357: </a:t>
            </a:r>
            <a:r>
              <a:rPr lang="de-DE" sz="2000" i="1" dirty="0" smtClean="0">
                <a:solidFill>
                  <a:schemeClr val="tx1"/>
                </a:solidFill>
                <a:latin typeface="+mn-lt"/>
              </a:rPr>
              <a:t>(1)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The person who causes damages to another person by means of an illicit act is obliged to repair the 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damage</a:t>
            </a:r>
            <a:r>
              <a:rPr lang="de-DE" sz="2000" i="1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de-DE" sz="2000" i="1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it-IT" sz="2000" i="1" dirty="0" smtClean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10000"/>
              </a:lnSpc>
            </a:pPr>
            <a:endParaRPr lang="it-IT" i="1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de-DE" i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de-DE" dirty="0">
              <a:solidFill>
                <a:schemeClr val="tx1"/>
              </a:solidFill>
              <a:latin typeface="Lucida Sans" pitchFamily="34" charset="0"/>
            </a:endParaRPr>
          </a:p>
        </p:txBody>
      </p:sp>
      <p:pic>
        <p:nvPicPr>
          <p:cNvPr id="3074" name="Picture 2" descr="http://www.unodc.org/images/legal-tools/legal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347294" cy="23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4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Line 16"/>
          <p:cNvSpPr>
            <a:spLocks noChangeShapeType="1"/>
          </p:cNvSpPr>
          <p:nvPr/>
        </p:nvSpPr>
        <p:spPr bwMode="auto">
          <a:xfrm rot="-5400000">
            <a:off x="-3276601" y="3427413"/>
            <a:ext cx="6858001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rot="-5400000">
            <a:off x="-3216276" y="3427413"/>
            <a:ext cx="6858001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-5400000">
            <a:off x="-3059112" y="3429000"/>
            <a:ext cx="685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11555" y="620688"/>
            <a:ext cx="7913765" cy="5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Principles of the civil liability</a:t>
            </a:r>
          </a:p>
          <a:p>
            <a:pPr algn="ctr">
              <a:lnSpc>
                <a:spcPct val="110000"/>
              </a:lnSpc>
            </a:pPr>
            <a:endParaRPr lang="it-IT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>
              <a:lnSpc>
                <a:spcPct val="110000"/>
              </a:lnSpc>
            </a:pPr>
            <a:endParaRPr lang="it-IT" sz="2000" i="1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10000"/>
              </a:lnSpc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it-IT" sz="2800" dirty="0" smtClean="0">
                <a:solidFill>
                  <a:schemeClr val="tx1"/>
                </a:solidFill>
                <a:latin typeface="+mn-lt"/>
              </a:rPr>
              <a:t>Legality</a:t>
            </a:r>
          </a:p>
          <a:p>
            <a:pPr algn="l">
              <a:lnSpc>
                <a:spcPct val="110000"/>
              </a:lnSpc>
            </a:pPr>
            <a:endParaRPr lang="it-IT" sz="2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800" i="1" dirty="0" smtClean="0">
                <a:solidFill>
                  <a:schemeClr val="tx1"/>
                </a:solidFill>
                <a:latin typeface="+mn-lt"/>
              </a:rPr>
              <a:t>Restitutio in integrum (Art. 1385 Civil Code)</a:t>
            </a:r>
          </a:p>
          <a:p>
            <a:pPr algn="l">
              <a:lnSpc>
                <a:spcPct val="110000"/>
              </a:lnSpc>
              <a:buFont typeface="Wingdings" pitchFamily="2" charset="2"/>
              <a:buChar char="Ø"/>
            </a:pPr>
            <a:endParaRPr lang="it-IT" sz="2800" i="1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10000"/>
              </a:lnSpc>
              <a:buFont typeface="Wingdings" pitchFamily="2" charset="2"/>
              <a:buChar char="Ø"/>
            </a:pPr>
            <a:r>
              <a:rPr lang="it-IT" sz="2800" dirty="0" smtClean="0">
                <a:solidFill>
                  <a:schemeClr val="tx1"/>
                </a:solidFill>
                <a:latin typeface="+mn-lt"/>
              </a:rPr>
              <a:t>  Principle </a:t>
            </a:r>
            <a:r>
              <a:rPr lang="it-IT" sz="2800" dirty="0">
                <a:solidFill>
                  <a:schemeClr val="tx1"/>
                </a:solidFill>
                <a:latin typeface="+mn-lt"/>
              </a:rPr>
              <a:t>of fault-based liability</a:t>
            </a:r>
            <a:endParaRPr lang="it-IT" sz="2800" i="1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de-DE" i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de-DE" dirty="0">
              <a:solidFill>
                <a:schemeClr val="tx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971600" y="1340768"/>
          <a:ext cx="748883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835696" y="332656"/>
            <a:ext cx="5467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Calibri" pitchFamily="34" charset="0"/>
              </a:rPr>
              <a:t>Moral damages in case of death</a:t>
            </a:r>
            <a:endParaRPr lang="en-US" sz="24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2051720" y="5661248"/>
            <a:ext cx="453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According </a:t>
            </a:r>
            <a:r>
              <a:rPr lang="en-US" sz="1400" dirty="0">
                <a:solidFill>
                  <a:schemeClr val="tx1"/>
                </a:solidFill>
              </a:rPr>
              <a:t>to the Street Victims Protection Fund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45" y="413665"/>
            <a:ext cx="82296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Moral damages in case of bodily injuries</a:t>
            </a:r>
            <a:endParaRPr lang="ro-R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2050" name="Picture 2" descr="C:\Users\Mihandreea\Desktop\'prt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3" y="1052431"/>
            <a:ext cx="8169005" cy="49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241630" y="1124744"/>
            <a:ext cx="7155795" cy="14491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-96" charset="-128"/>
              </a:rPr>
              <a:t>Moral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-96" charset="-128"/>
              </a:rPr>
              <a:t> damages 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-96" charset="-128"/>
              </a:rPr>
              <a:t>LEI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-96" charset="-128"/>
              </a:rPr>
              <a:t>/day medical treatment in case of invalidity</a:t>
            </a: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78876" y="3212976"/>
            <a:ext cx="1755195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-96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8876" y="3216633"/>
            <a:ext cx="1890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without invalidity</a:t>
            </a:r>
          </a:p>
          <a:p>
            <a:endParaRPr lang="de-DE" sz="1000" dirty="0"/>
          </a:p>
          <a:p>
            <a:r>
              <a:rPr lang="de-DE" sz="1600" dirty="0" smtClean="0"/>
              <a:t>with invalidity</a:t>
            </a:r>
            <a:endParaRPr lang="ro-RO" sz="1600" dirty="0"/>
          </a:p>
        </p:txBody>
      </p:sp>
      <p:sp>
        <p:nvSpPr>
          <p:cNvPr id="8" name="Rectangle 7"/>
          <p:cNvSpPr/>
          <p:nvPr/>
        </p:nvSpPr>
        <p:spPr>
          <a:xfrm>
            <a:off x="2051720" y="6093297"/>
            <a:ext cx="453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According </a:t>
            </a:r>
            <a:r>
              <a:rPr lang="en-US" sz="1400" dirty="0">
                <a:solidFill>
                  <a:schemeClr val="tx1"/>
                </a:solidFill>
              </a:rPr>
              <a:t>to the Street Victims Protection Fund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2314</Words>
  <Application>Microsoft Office PowerPoint</Application>
  <PresentationFormat>Bildschirmpräsentation (4:3)</PresentationFormat>
  <Paragraphs>498</Paragraphs>
  <Slides>46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6" baseType="lpstr">
      <vt:lpstr>Arial</vt:lpstr>
      <vt:lpstr>Palatino</vt:lpstr>
      <vt:lpstr>Calibri</vt:lpstr>
      <vt:lpstr>Geneva</vt:lpstr>
      <vt:lpstr>Lucida Sans</vt:lpstr>
      <vt:lpstr>Lucida Sans Unicode</vt:lpstr>
      <vt:lpstr>Impact</vt:lpstr>
      <vt:lpstr>Wingdings</vt:lpstr>
      <vt:lpstr>LucidaSanT</vt:lpstr>
      <vt:lpstr>Standarddesign</vt:lpstr>
      <vt:lpstr>PowerPoint-Präsentation</vt:lpstr>
      <vt:lpstr>PowerPoint-Präsentation</vt:lpstr>
      <vt:lpstr>   </vt:lpstr>
      <vt:lpstr>Definition</vt:lpstr>
      <vt:lpstr>Concepts for “moral damages“   </vt:lpstr>
      <vt:lpstr>PowerPoint-Präsentation</vt:lpstr>
      <vt:lpstr>PowerPoint-Präsentation</vt:lpstr>
      <vt:lpstr>PowerPoint-Präsentation</vt:lpstr>
      <vt:lpstr>Moral damages in case of bodily injuries</vt:lpstr>
      <vt:lpstr>More statistical data</vt:lpstr>
      <vt:lpstr>PowerPoint-Präsentation</vt:lpstr>
      <vt:lpstr>PowerPoint-Präsentation</vt:lpstr>
      <vt:lpstr>PowerPoint-Präsentation</vt:lpstr>
      <vt:lpstr>PowerPoint-Präsentation</vt:lpstr>
      <vt:lpstr>Green Card System</vt:lpstr>
      <vt:lpstr>Average damages  Romania</vt:lpstr>
      <vt:lpstr>Some examples </vt:lpstr>
      <vt:lpstr>PowerPoint-Präsentation</vt:lpstr>
      <vt:lpstr>PowerPoint-Präsentation</vt:lpstr>
      <vt:lpstr>PowerPoint-Präsentation</vt:lpstr>
      <vt:lpstr>     Accident from 05.03.2010 in RO      Injured party: pedestrian (16 years old, 150 days of medical care+invalidity)      Moral damages in 1. Instance: EUR 800.000,-  and in 2. Instance: EUR 500.000,-</vt:lpstr>
      <vt:lpstr>Accident from 16.04.2009 in RO A deceased child (3 years old)   A severely injured child (4 years old): 80 days of medical care+invalidity Moral damages for the parents of the deceased: LEI 2.000.000,- Moral damages for the injured: EUR 300.000,- and material damages EUR 200.000,- </vt:lpstr>
      <vt:lpstr> Accident from 12.07.2009 in RO Injured party: 80 days of medical care + invalidity Moral damages: EUR 1.200.000,- !!! </vt:lpstr>
      <vt:lpstr>1. How are the insurers acting in a case with a deceased person/ injured party ?  </vt:lpstr>
      <vt:lpstr>CLAIMS SETTLEMENT   Contrastive analysis between settlement of claims in Court, based on Court’s Decision and out of Court settlement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INDEMNITIES GRANTED IN COURT AS MORAL DAMAGES   RELATED TO THE NUMBER OF DAYS FOR MEDICAL ATTENDANCE – PERSONS SUFFERING BODILY INJURIES</vt:lpstr>
      <vt:lpstr>CRAIOVA – South area Court of Appeal Craiova</vt:lpstr>
      <vt:lpstr>GIURGIU – South area Court of Law Giurgiu </vt:lpstr>
      <vt:lpstr>MARAMURES – NORTH AREA  COURT OF LAW SIGHETU MARMATIEI </vt:lpstr>
      <vt:lpstr>CONSTANTA – SOUTH EAST AREA Court of Appeal Constanta  </vt:lpstr>
      <vt:lpstr>BUCHAREST – SOUTH AREA Court of Appeal Bucharest</vt:lpstr>
      <vt:lpstr>PowerPoint-Präsentation</vt:lpstr>
      <vt:lpstr>PowerPoint-Präsentation</vt:lpstr>
      <vt:lpstr>PowerPoint-Präsentation</vt:lpstr>
      <vt:lpstr>TIMISOARA  – WEST AREA COURT OF APPEAL TIMISOARA </vt:lpstr>
      <vt:lpstr>Comments:</vt:lpstr>
      <vt:lpstr>TIDBIT:  </vt:lpstr>
      <vt:lpstr>PowerPoint-Präsentation</vt:lpstr>
      <vt:lpstr>PowerPoint-Präsentation</vt:lpstr>
      <vt:lpstr>Thank you !  Nagyon kösönöm es remelem nem untattam Önöket !  </vt:lpstr>
    </vt:vector>
  </TitlesOfParts>
  <Company>AVUS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Erfahrungsaustausch Ausland</dc:title>
  <dc:creator>NMag. Josef Schörghuber</dc:creator>
  <dc:description>Düsseldorf 2011</dc:description>
  <cp:lastModifiedBy>Ionel Dima</cp:lastModifiedBy>
  <cp:revision>586</cp:revision>
  <cp:lastPrinted>2014-11-21T13:26:06Z</cp:lastPrinted>
  <dcterms:created xsi:type="dcterms:W3CDTF">2007-11-07T10:46:01Z</dcterms:created>
  <dcterms:modified xsi:type="dcterms:W3CDTF">2014-11-21T14:10:43Z</dcterms:modified>
</cp:coreProperties>
</file>