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7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309" r:id="rId11"/>
    <p:sldId id="310" r:id="rId12"/>
    <p:sldId id="261" r:id="rId13"/>
    <p:sldId id="262" r:id="rId14"/>
    <p:sldId id="263" r:id="rId15"/>
    <p:sldId id="264" r:id="rId16"/>
    <p:sldId id="266" r:id="rId17"/>
    <p:sldId id="267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8" r:id="rId47"/>
  </p:sldIdLst>
  <p:sldSz cx="9144000" cy="6858000" type="screen4x3"/>
  <p:notesSz cx="9942513" cy="6811963"/>
  <p:embeddedFontLst>
    <p:embeddedFont>
      <p:font typeface="Lucida Sans Unicode" panose="020B0602030504020204" pitchFamily="34" charset="0"/>
      <p:regular r:id="rId50"/>
    </p:embeddedFont>
    <p:embeddedFont>
      <p:font typeface="Impact" panose="020B0806030902050204" pitchFamily="34" charset="0"/>
      <p:regular r:id="rId51"/>
    </p:embeddedFont>
    <p:embeddedFont>
      <p:font typeface="LucidaSanT" panose="020B0604020202020204" charset="-18"/>
      <p:regular r:id="rId52"/>
      <p:bold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5" userDrawn="1">
          <p15:clr>
            <a:srgbClr val="A4A3A4"/>
          </p15:clr>
        </p15:guide>
        <p15:guide id="2" pos="313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A8"/>
    <a:srgbClr val="F3F7FB"/>
    <a:srgbClr val="FF0000"/>
    <a:srgbClr val="008000"/>
    <a:srgbClr val="FFFFFF"/>
    <a:srgbClr val="C0C0C0"/>
    <a:srgbClr val="969696"/>
    <a:srgbClr val="006600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76" autoAdjust="0"/>
  </p:normalViewPr>
  <p:slideViewPr>
    <p:cSldViewPr>
      <p:cViewPr>
        <p:scale>
          <a:sx n="125" d="100"/>
          <a:sy n="125" d="100"/>
        </p:scale>
        <p:origin x="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22" y="-96"/>
      </p:cViewPr>
      <p:guideLst>
        <p:guide orient="horz" pos="2145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hu-H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Erkölcsi</a:t>
            </a:r>
            <a:r>
              <a:rPr lang="hu-HU" sz="140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kárért járó á</a:t>
            </a:r>
            <a:r>
              <a:rPr lang="hu-H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tlagos kártérítés mértéke, valamint ebben az  esetben a felperesek számának megoszlása, aszerint, hogy milyen kapcsolatban</a:t>
            </a:r>
            <a:r>
              <a:rPr lang="hu-HU" sz="140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állt az elhunyttal.</a:t>
            </a:r>
            <a:endParaRPr lang="hu-HU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c:rich>
      </c:tx>
      <c:layout>
        <c:manualLayout>
          <c:xMode val="edge"/>
          <c:yMode val="edge"/>
          <c:x val="0.11880200131233594"/>
          <c:y val="0.7593750000000002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87188320209974"/>
          <c:y val="0.18692175196850389"/>
          <c:w val="0.81562811679790048"/>
          <c:h val="0.408235974409448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rgbClr val="000066"/>
              </a:solidFill>
            </a:ln>
          </c:spPr>
          <c:invertIfNegative val="0"/>
          <c:dLbls>
            <c:dLbl>
              <c:idx val="0"/>
              <c:layout>
                <c:manualLayout>
                  <c:x val="1.1623975541179194E-3"/>
                  <c:y val="-0.24687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7049622691495862E-4"/>
                  <c:y val="-0.24687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039572526129576E-3"/>
                  <c:y val="-0.24687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128045601770747E-3"/>
                  <c:y val="-0.24687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164468905164384E-3"/>
                  <c:y val="-0.24687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aseline="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Felnőtt</c:v>
                </c:pt>
                <c:pt idx="1">
                  <c:v>Kiskorú</c:v>
                </c:pt>
                <c:pt idx="2">
                  <c:v>Fiú testvérek+ Lány testvérek</c:v>
                </c:pt>
                <c:pt idx="3">
                  <c:v>Szülők</c:v>
                </c:pt>
                <c:pt idx="4">
                  <c:v>Férj/Feleség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36434</c:v>
                </c:pt>
                <c:pt idx="1">
                  <c:v>51324</c:v>
                </c:pt>
                <c:pt idx="2">
                  <c:v>29912</c:v>
                </c:pt>
                <c:pt idx="3">
                  <c:v>75097</c:v>
                </c:pt>
                <c:pt idx="4">
                  <c:v>52510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Felnőtt</c:v>
                </c:pt>
                <c:pt idx="1">
                  <c:v>Kiskorú</c:v>
                </c:pt>
                <c:pt idx="2">
                  <c:v>Fiú testvérek+ Lány testvérek</c:v>
                </c:pt>
                <c:pt idx="3">
                  <c:v>Szülők</c:v>
                </c:pt>
                <c:pt idx="4">
                  <c:v>Férj/Feleség</c:v>
                </c:pt>
              </c:strCache>
            </c:strRef>
          </c:cat>
          <c:val>
            <c:numRef>
              <c:f>Sheet1!$C$2:$C$6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Felnőtt</c:v>
                </c:pt>
                <c:pt idx="1">
                  <c:v>Kiskorú</c:v>
                </c:pt>
                <c:pt idx="2">
                  <c:v>Fiú testvérek+ Lány testvérek</c:v>
                </c:pt>
                <c:pt idx="3">
                  <c:v>Szülők</c:v>
                </c:pt>
                <c:pt idx="4">
                  <c:v>Férj/Feleség</c:v>
                </c:pt>
              </c:strCache>
            </c:strRef>
          </c:cat>
          <c:val>
            <c:numRef>
              <c:f>Sheet1!$D$2:$D$6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7440"/>
        <c:axId val="4638976"/>
      </c:barChart>
      <c:catAx>
        <c:axId val="4637440"/>
        <c:scaling>
          <c:orientation val="minMax"/>
        </c:scaling>
        <c:delete val="0"/>
        <c:axPos val="b"/>
        <c:numFmt formatCode="General" sourceLinked="0"/>
        <c:majorTickMark val="cross"/>
        <c:minorTickMark val="cross"/>
        <c:tickLblPos val="low"/>
        <c:spPr>
          <a:ln>
            <a:noFill/>
          </a:ln>
        </c:spPr>
        <c:txPr>
          <a:bodyPr rot="0" vert="horz"/>
          <a:lstStyle/>
          <a:p>
            <a:pPr>
              <a:defRPr sz="1200" b="1" baseline="0">
                <a:solidFill>
                  <a:srgbClr val="FF937D"/>
                </a:solidFill>
                <a:effectLst/>
              </a:defRPr>
            </a:pPr>
            <a:endParaRPr lang="hu-HU"/>
          </a:p>
        </c:txPr>
        <c:crossAx val="4638976"/>
        <c:crosses val="autoZero"/>
        <c:auto val="0"/>
        <c:lblAlgn val="ctr"/>
        <c:lblOffset val="100"/>
        <c:noMultiLvlLbl val="0"/>
      </c:catAx>
      <c:valAx>
        <c:axId val="46389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hu-HU"/>
          </a:p>
        </c:txPr>
        <c:crossAx val="4637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prstDash val="sysDash"/>
    </a:ln>
    <a:effectLst>
      <a:outerShdw blurRad="50800" dist="50800" dir="5400000" algn="ctr" rotWithShape="0">
        <a:schemeClr val="bg1">
          <a:lumMod val="85000"/>
        </a:schemeClr>
      </a:outerShdw>
    </a:effectLst>
  </c:spPr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53310956985259"/>
          <c:y val="3.7671998031496089E-2"/>
          <c:w val="0.60624102465321372"/>
          <c:h val="0.835848671259842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Balesetek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ln>
                <a:solidFill>
                  <a:srgbClr val="002060"/>
                </a:solidFill>
              </a:ln>
            </c:spPr>
          </c:marker>
          <c:dLbls>
            <c:dLbl>
              <c:idx val="1"/>
              <c:layout/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8505</c:v>
                </c:pt>
                <c:pt idx="1">
                  <c:v>10645</c:v>
                </c:pt>
                <c:pt idx="2">
                  <c:v>10214</c:v>
                </c:pt>
                <c:pt idx="3">
                  <c:v>9253</c:v>
                </c:pt>
                <c:pt idx="4">
                  <c:v>9290</c:v>
                </c:pt>
                <c:pt idx="5">
                  <c:v>9355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Halálesetek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alibri" pitchFamily="34" charset="0"/>
                    <a:cs typeface="Calibri" pitchFamily="34" charset="0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2800</c:v>
                </c:pt>
                <c:pt idx="1">
                  <c:v>3065</c:v>
                </c:pt>
                <c:pt idx="2">
                  <c:v>2797</c:v>
                </c:pt>
                <c:pt idx="3">
                  <c:v>2377</c:v>
                </c:pt>
                <c:pt idx="4">
                  <c:v>2018</c:v>
                </c:pt>
                <c:pt idx="5">
                  <c:v>2040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Súlyos sérültek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spPr>
              <a:noFill/>
            </c:spPr>
            <c:txPr>
              <a:bodyPr/>
              <a:lstStyle/>
              <a:p>
                <a:pPr>
                  <a:defRPr sz="1400">
                    <a:latin typeface="Calibri" pitchFamily="34" charset="0"/>
                    <a:cs typeface="Calibri" pitchFamily="34" charset="0"/>
                  </a:defRPr>
                </a:pPr>
                <a:endParaRPr lang="hu-H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7091</c:v>
                </c:pt>
                <c:pt idx="1">
                  <c:v>9403</c:v>
                </c:pt>
                <c:pt idx="2">
                  <c:v>9027</c:v>
                </c:pt>
                <c:pt idx="3">
                  <c:v>8509</c:v>
                </c:pt>
                <c:pt idx="4">
                  <c:v>8768</c:v>
                </c:pt>
                <c:pt idx="5">
                  <c:v>8848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36992"/>
        <c:axId val="25238528"/>
      </c:lineChart>
      <c:catAx>
        <c:axId val="2523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pPr>
            <a:endParaRPr lang="hu-HU"/>
          </a:p>
        </c:txPr>
        <c:crossAx val="25238528"/>
        <c:crosses val="autoZero"/>
        <c:auto val="1"/>
        <c:lblAlgn val="ctr"/>
        <c:lblOffset val="100"/>
        <c:noMultiLvlLbl val="0"/>
      </c:catAx>
      <c:valAx>
        <c:axId val="25238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0066"/>
                </a:solidFill>
              </a:defRPr>
            </a:pPr>
            <a:endParaRPr lang="hu-HU"/>
          </a:p>
        </c:txPr>
        <c:crossAx val="25236992"/>
        <c:crosses val="autoZero"/>
        <c:crossBetween val="between"/>
      </c:valAx>
    </c:plotArea>
    <c:legend>
      <c:legendPos val="r"/>
      <c:layout/>
      <c:overlay val="0"/>
      <c:spPr>
        <a:solidFill>
          <a:schemeClr val="bg1"/>
        </a:solidFill>
        <a:ln>
          <a:solidFill>
            <a:schemeClr val="accent1">
              <a:alpha val="0"/>
            </a:schemeClr>
          </a:solidFill>
        </a:ln>
      </c:spPr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defRPr>
          </a:pPr>
          <a:endParaRPr lang="hu-HU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7397" cy="34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8" tIns="46143" rIns="92288" bIns="46143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effectLst/>
              </a:defRPr>
            </a:lvl1pPr>
          </a:lstStyle>
          <a:p>
            <a:endParaRPr lang="de-DE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2749" y="1"/>
            <a:ext cx="4307397" cy="34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8" tIns="46143" rIns="92288" bIns="46143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effectLst/>
              </a:defRPr>
            </a:lvl1pPr>
          </a:lstStyle>
          <a:p>
            <a:endParaRPr lang="de-DE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8805"/>
            <a:ext cx="4307397" cy="34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8" tIns="46143" rIns="92288" bIns="46143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effectLst/>
              </a:defRPr>
            </a:lvl1pPr>
          </a:lstStyle>
          <a:p>
            <a:endParaRPr lang="de-DE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2749" y="6468805"/>
            <a:ext cx="4307397" cy="34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8" tIns="46143" rIns="92288" bIns="46143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effectLst/>
              </a:defRPr>
            </a:lvl1pPr>
          </a:lstStyle>
          <a:p>
            <a:fld id="{307DDC19-CAED-4134-96DA-08C3AFAB328B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1316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7397" cy="34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de-DE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749" y="0"/>
            <a:ext cx="4307397" cy="34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de-DE" dirty="0"/>
          </a:p>
        </p:txBody>
      </p:sp>
      <p:sp>
        <p:nvSpPr>
          <p:cNvPr id="141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11175"/>
            <a:ext cx="3405187" cy="2554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015" y="3235492"/>
            <a:ext cx="7954484" cy="306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9894"/>
            <a:ext cx="4307397" cy="34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de-DE" dirty="0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749" y="6469894"/>
            <a:ext cx="4307397" cy="34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AA8F407F-08B8-46D4-AB3E-5DFF64535A48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2889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28975" y="506413"/>
            <a:ext cx="3386138" cy="2538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2537" y="3213957"/>
            <a:ext cx="7217804" cy="30453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42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173782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668529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314872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818409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045039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28975" y="506413"/>
            <a:ext cx="3386138" cy="2538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2537" y="3213957"/>
            <a:ext cx="7217804" cy="30453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7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28975" y="506413"/>
            <a:ext cx="3386138" cy="2538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2537" y="3213957"/>
            <a:ext cx="7217804" cy="30453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76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28975" y="506413"/>
            <a:ext cx="3386138" cy="2538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2537" y="3213957"/>
            <a:ext cx="7217804" cy="30453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88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28975" y="506413"/>
            <a:ext cx="3386138" cy="2538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2537" y="3213957"/>
            <a:ext cx="7217804" cy="30453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61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28975" y="506413"/>
            <a:ext cx="3386138" cy="2538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2537" y="3213957"/>
            <a:ext cx="7217804" cy="30453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18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28975" y="506413"/>
            <a:ext cx="3386138" cy="2538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2537" y="3213957"/>
            <a:ext cx="7217804" cy="30453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74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827587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51613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1107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5917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9353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3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8233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5262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5383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855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1091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97607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83880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9146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71500" y="116632"/>
            <a:ext cx="298388" cy="6624736"/>
          </a:xfrm>
          <a:prstGeom prst="rect">
            <a:avLst/>
          </a:prstGeom>
          <a:solidFill>
            <a:srgbClr val="0072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de-DE" sz="2400" b="0" dirty="0">
              <a:solidFill>
                <a:srgbClr val="0072A8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 rot="-5400000">
            <a:off x="-3159969" y="3428999"/>
            <a:ext cx="662473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 rot="-5400000">
            <a:off x="-3095658" y="3425015"/>
            <a:ext cx="6624738" cy="7971"/>
          </a:xfrm>
          <a:prstGeom prst="line">
            <a:avLst/>
          </a:prstGeom>
          <a:noFill/>
          <a:ln w="1524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1046" name="Line 22"/>
          <p:cNvSpPr>
            <a:spLocks noChangeShapeType="1"/>
          </p:cNvSpPr>
          <p:nvPr userDrawn="1"/>
        </p:nvSpPr>
        <p:spPr bwMode="auto">
          <a:xfrm rot="-5400000">
            <a:off x="-2954870" y="3441390"/>
            <a:ext cx="664951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1048" name="Rectangle 24" descr="avus_logo_rgb"/>
          <p:cNvSpPr>
            <a:spLocks noChangeArrowheads="1"/>
          </p:cNvSpPr>
          <p:nvPr userDrawn="1"/>
        </p:nvSpPr>
        <p:spPr bwMode="auto">
          <a:xfrm>
            <a:off x="8460432" y="6411100"/>
            <a:ext cx="432048" cy="330268"/>
          </a:xfrm>
          <a:prstGeom prst="rect">
            <a:avLst/>
          </a:prstGeom>
          <a:blipFill dpi="0" rotWithShape="0">
            <a:blip r:embed="rId14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7" name="Textplatzhalter 4"/>
          <p:cNvSpPr txBox="1">
            <a:spLocks/>
          </p:cNvSpPr>
          <p:nvPr userDrawn="1"/>
        </p:nvSpPr>
        <p:spPr>
          <a:xfrm>
            <a:off x="5508104" y="6453336"/>
            <a:ext cx="2952328" cy="432048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dirty="0" err="1" smtClean="0">
                <a:solidFill>
                  <a:srgbClr val="0072A8"/>
                </a:solidFill>
              </a:rPr>
              <a:t>worldwide</a:t>
            </a:r>
            <a:r>
              <a:rPr lang="de-AT" dirty="0" smtClean="0">
                <a:solidFill>
                  <a:srgbClr val="0072A8"/>
                </a:solidFill>
              </a:rPr>
              <a:t> </a:t>
            </a:r>
            <a:r>
              <a:rPr lang="de-AT" dirty="0" err="1" smtClean="0">
                <a:solidFill>
                  <a:srgbClr val="0072A8"/>
                </a:solidFill>
              </a:rPr>
              <a:t>claims</a:t>
            </a:r>
            <a:r>
              <a:rPr lang="de-AT" dirty="0" smtClean="0">
                <a:solidFill>
                  <a:srgbClr val="0072A8"/>
                </a:solidFill>
              </a:rPr>
              <a:t> </a:t>
            </a:r>
            <a:r>
              <a:rPr lang="de-AT" dirty="0" err="1" smtClean="0">
                <a:solidFill>
                  <a:srgbClr val="0072A8"/>
                </a:solidFill>
              </a:rPr>
              <a:t>service</a:t>
            </a:r>
            <a:endParaRPr lang="de-AT" dirty="0">
              <a:solidFill>
                <a:srgbClr val="0072A8"/>
              </a:solidFill>
            </a:endParaRPr>
          </a:p>
        </p:txBody>
      </p:sp>
      <p:sp>
        <p:nvSpPr>
          <p:cNvPr id="2" name="Textfeld 1"/>
          <p:cNvSpPr txBox="1"/>
          <p:nvPr userDrawn="1"/>
        </p:nvSpPr>
        <p:spPr>
          <a:xfrm>
            <a:off x="8696533" y="404664"/>
            <a:ext cx="483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F2C230-8E0D-4D1C-BCBE-8FEAD34D7482}" type="slidenum">
              <a:rPr lang="de-AT" sz="1200" b="0" smtClean="0"/>
              <a:t>‹#›</a:t>
            </a:fld>
            <a:endParaRPr lang="de-AT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LucidaSanT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LucidaSanT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LucidaSanT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LucidaSanT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LucidaSanT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LucidaSanT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LucidaSanT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LucidaSanT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Tisztelt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Hölgyeim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Uraim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kedves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Kollegan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ő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Koll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AVUS Group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lyesen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Pscheidl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valamint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örömmel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köszöntöm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budapesti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AIDA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Kollokviumot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</a:p>
          <a:p>
            <a:pPr marL="0" indent="0" algn="ctr" eaLnBrk="1" hangingPunct="1">
              <a:buFontTx/>
              <a:buNone/>
              <a:defRPr/>
            </a:pPr>
            <a:endParaRPr lang="de-A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FontTx/>
              <a:buNone/>
              <a:defRPr/>
            </a:pPr>
            <a:endParaRPr lang="de-A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r>
              <a:rPr lang="de-A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Budapest 28.11.2014                           Ionel D. Dima</a:t>
            </a:r>
            <a:endParaRPr lang="ro-R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5244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További statisztikai adatok</a:t>
            </a:r>
            <a:endParaRPr lang="ro-R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67991"/>
              </p:ext>
            </p:extLst>
          </p:nvPr>
        </p:nvGraphicFramePr>
        <p:xfrm>
          <a:off x="457200" y="2024504"/>
          <a:ext cx="8229600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815"/>
                <a:gridCol w="1980220"/>
                <a:gridCol w="19995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Átlagos kártérítés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közvetlen</a:t>
                      </a:r>
                      <a:r>
                        <a:rPr lang="hu-HU" baseline="0" dirty="0" smtClean="0">
                          <a:solidFill>
                            <a:schemeClr val="tx1"/>
                          </a:solidFill>
                        </a:rPr>
                        <a:t> áldozat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LEI</a:t>
                      </a:r>
                      <a:endParaRPr lang="ro-R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EUR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aseline="0" dirty="0" smtClean="0"/>
                        <a:t>Halál esetén</a:t>
                      </a:r>
                      <a:endParaRPr lang="de-DE" baseline="0" dirty="0" smtClean="0"/>
                    </a:p>
                    <a:p>
                      <a:pPr algn="ctr"/>
                      <a:r>
                        <a:rPr lang="de-DE" baseline="0" dirty="0" smtClean="0"/>
                        <a:t>3.3 </a:t>
                      </a:r>
                      <a:r>
                        <a:rPr lang="hu-HU" baseline="0" dirty="0" smtClean="0"/>
                        <a:t>felperes</a:t>
                      </a:r>
                      <a:r>
                        <a:rPr lang="de-DE" baseline="0" dirty="0" smtClean="0"/>
                        <a:t>/</a:t>
                      </a:r>
                      <a:r>
                        <a:rPr lang="hu-HU" baseline="0" dirty="0" smtClean="0"/>
                        <a:t>elhunyt személy</a:t>
                      </a:r>
                      <a:endParaRPr lang="de-DE" baseline="0" dirty="0" smtClean="0"/>
                    </a:p>
                    <a:p>
                      <a:pPr algn="ctr"/>
                      <a:endParaRPr lang="ro-RO" sz="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175.000,</a:t>
                      </a:r>
                      <a:r>
                        <a:rPr lang="en-US" dirty="0" smtClean="0"/>
                        <a:t>-</a:t>
                      </a:r>
                      <a:endParaRPr lang="ro-RO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41.000,-</a:t>
                      </a:r>
                      <a:endParaRPr lang="ro-RO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Testi</a:t>
                      </a:r>
                      <a:r>
                        <a:rPr lang="hu-HU" baseline="0" dirty="0" smtClean="0"/>
                        <a:t> sérülés esetén</a:t>
                      </a:r>
                      <a:endParaRPr lang="de-DE" baseline="0" dirty="0" smtClean="0"/>
                    </a:p>
                    <a:p>
                      <a:pPr algn="ctr"/>
                      <a:endParaRPr lang="ro-RO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22.000,-</a:t>
                      </a:r>
                      <a:endParaRPr lang="ro-R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5.200,-</a:t>
                      </a:r>
                      <a:endParaRPr lang="ro-R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62424" y="4221088"/>
            <a:ext cx="3988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400" dirty="0" smtClean="0">
                <a:solidFill>
                  <a:schemeClr val="tx1"/>
                </a:solidFill>
              </a:rPr>
              <a:t>(</a:t>
            </a:r>
            <a:r>
              <a:rPr lang="hu-HU" sz="1400" dirty="0">
                <a:solidFill>
                  <a:schemeClr val="tx1"/>
                </a:solidFill>
              </a:rPr>
              <a:t>Az Utcai Áldozatok Védelméért Alap szerint</a:t>
            </a:r>
            <a:r>
              <a:rPr lang="de-DE" sz="1400" i="1" dirty="0" smtClean="0">
                <a:solidFill>
                  <a:schemeClr val="tx1"/>
                </a:solidFill>
              </a:rPr>
              <a:t>)</a:t>
            </a:r>
            <a:endParaRPr lang="ro-RO" sz="1400" i="1" dirty="0">
              <a:solidFill>
                <a:schemeClr val="tx1"/>
              </a:solidFill>
            </a:endParaRPr>
          </a:p>
        </p:txBody>
      </p:sp>
      <p:pic>
        <p:nvPicPr>
          <p:cNvPr id="6148" name="Picture 4" descr="http://www.ahrinet.org/App_Content/ahri/images/Statistics/canstockphoto7351376-landing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03393"/>
            <a:ext cx="3960440" cy="2871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1757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3000" y="698500"/>
            <a:ext cx="7315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de-DE" sz="8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62997" y="1230868"/>
            <a:ext cx="8109520" cy="4709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pitchFamily="-96" charset="-128"/>
              </a:rPr>
              <a:t>		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pitchFamily="-96" charset="-128"/>
              </a:rPr>
              <a:t>		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pitchFamily="-96" charset="-128"/>
              </a:rPr>
              <a:t>Körülbelül 2.000.000 regisztrált jármű</a:t>
            </a:r>
            <a:endParaRPr kumimoji="0" lang="de-DE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-96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-96" charset="-128"/>
            </a:endParaRPr>
          </a:p>
          <a:p>
            <a:r>
              <a:rPr lang="de-DE" sz="1600" dirty="0" smtClean="0"/>
              <a:t>		</a:t>
            </a:r>
            <a:r>
              <a:rPr lang="hu-HU" sz="1600" dirty="0" smtClean="0"/>
              <a:t>több mint 5.7 millió regisztrált jármű és 6,4 millió jogosítvány birtokos</a:t>
            </a:r>
            <a:endParaRPr lang="de-DE" sz="16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		</a:t>
            </a:r>
            <a:endParaRPr lang="hu-HU" sz="1600" dirty="0" smtClean="0"/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dirty="0"/>
              <a:t> </a:t>
            </a:r>
            <a:r>
              <a:rPr lang="hu-HU" sz="1600" dirty="0" smtClean="0"/>
              <a:t>                   De: Az utak nagyjából ugyanolyan állapotban vannak. Az                   		egyetlen eredmény: 530 km autópálya.</a:t>
            </a:r>
            <a:endParaRPr lang="de-DE" sz="1600" dirty="0" smtClean="0"/>
          </a:p>
          <a:p>
            <a:r>
              <a:rPr lang="de-DE" sz="1600" dirty="0" smtClean="0"/>
              <a:t>		</a:t>
            </a:r>
          </a:p>
        </p:txBody>
      </p:sp>
      <p:sp>
        <p:nvSpPr>
          <p:cNvPr id="4" name="Rectangle 3"/>
          <p:cNvSpPr/>
          <p:nvPr/>
        </p:nvSpPr>
        <p:spPr>
          <a:xfrm>
            <a:off x="735240" y="6237097"/>
            <a:ext cx="4637808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  <a:latin typeface="Arial"/>
              </a:rPr>
              <a:t>   (</a:t>
            </a:r>
            <a:r>
              <a:rPr lang="hu-HU" sz="1400" dirty="0" smtClean="0">
                <a:solidFill>
                  <a:schemeClr val="tx1"/>
                </a:solidFill>
                <a:latin typeface="Arial"/>
              </a:rPr>
              <a:t>a Román Rendőrség Általános felügyelete szerint</a:t>
            </a:r>
            <a:r>
              <a:rPr lang="de-DE" sz="1400" dirty="0" smtClean="0">
                <a:solidFill>
                  <a:schemeClr val="tx1"/>
                </a:solidFill>
                <a:latin typeface="Arial"/>
              </a:rPr>
              <a:t>)</a:t>
            </a:r>
            <a:endParaRPr lang="de-DE" sz="1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15772" y="421501"/>
            <a:ext cx="2002471" cy="554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  <a:spcBef>
                <a:spcPct val="50000"/>
              </a:spcBef>
            </a:pP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Néhány adat</a:t>
            </a:r>
            <a:endParaRPr lang="de-DE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07105" y="4222629"/>
            <a:ext cx="6489277" cy="1364216"/>
            <a:chOff x="886048" y="4782493"/>
            <a:chExt cx="6489277" cy="136421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048" y="4782493"/>
              <a:ext cx="2051642" cy="133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2192" y="4797151"/>
              <a:ext cx="1823864" cy="1323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1109" y="4797152"/>
              <a:ext cx="1944216" cy="1349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ight Arrow 5"/>
          <p:cNvSpPr/>
          <p:nvPr/>
        </p:nvSpPr>
        <p:spPr bwMode="auto">
          <a:xfrm>
            <a:off x="1038243" y="2079785"/>
            <a:ext cx="1484784" cy="7920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Geneva" pitchFamily="-96" charset="-128"/>
              </a:rPr>
              <a:t>1990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1038243" y="3151207"/>
            <a:ext cx="1484784" cy="7920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Geneva" pitchFamily="-96" charset="-128"/>
              </a:rPr>
              <a:t>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2545" y="56066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79%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2015" y="55706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0933" y="555073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0,71%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34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3000" y="698500"/>
            <a:ext cx="7315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de-DE" sz="8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611560" y="188640"/>
            <a:ext cx="8280920" cy="741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 súlyos közúti balesetek változása</a:t>
            </a:r>
            <a:endParaRPr lang="de-DE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de-DE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(2007-2012)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 smtClean="0">
              <a:solidFill>
                <a:schemeClr val="bg1"/>
              </a:solidFill>
              <a:latin typeface="+mn-lt"/>
            </a:endParaRPr>
          </a:p>
          <a:p>
            <a:pPr lvl="0" algn="ctr">
              <a:lnSpc>
                <a:spcPct val="120000"/>
              </a:lnSpc>
              <a:spcBef>
                <a:spcPct val="50000"/>
              </a:spcBef>
            </a:pPr>
            <a:endParaRPr lang="de-DE" sz="1200" dirty="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(</a:t>
            </a:r>
            <a:r>
              <a:rPr lang="hu-HU" sz="1400" dirty="0">
                <a:solidFill>
                  <a:schemeClr val="tx1"/>
                </a:solidFill>
                <a:latin typeface="Arial"/>
              </a:rPr>
              <a:t>a Román Rendőrség Általános felügyelete szerint</a:t>
            </a:r>
            <a:r>
              <a:rPr lang="de-DE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)</a:t>
            </a:r>
            <a:endParaRPr lang="de-DE" sz="14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de-DE" sz="2500" dirty="0">
              <a:solidFill>
                <a:schemeClr val="bg1"/>
              </a:solidFill>
              <a:latin typeface="Palatino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17969259"/>
              </p:ext>
            </p:extLst>
          </p:nvPr>
        </p:nvGraphicFramePr>
        <p:xfrm>
          <a:off x="795108" y="1484784"/>
          <a:ext cx="79138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27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3528" y="805013"/>
            <a:ext cx="7315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de-DE" sz="8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575" y="421501"/>
            <a:ext cx="8100900" cy="518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ct val="50000"/>
              </a:spcBef>
            </a:pPr>
            <a:r>
              <a:rPr lang="hu-HU" sz="2800" dirty="0" smtClean="0">
                <a:solidFill>
                  <a:schemeClr val="tx1"/>
                </a:solidFill>
                <a:latin typeface="Impact" pitchFamily="34" charset="0"/>
              </a:rPr>
              <a:t>A közúti balesetek okai</a:t>
            </a:r>
            <a:endParaRPr lang="de-DE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endParaRPr lang="de-DE" sz="2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342900" lvl="0" indent="-342900"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sz="2500" dirty="0" smtClean="0">
                <a:solidFill>
                  <a:schemeClr val="tx1"/>
                </a:solidFill>
                <a:latin typeface="Arial"/>
              </a:rPr>
              <a:t>Az emberek </a:t>
            </a:r>
            <a:r>
              <a:rPr lang="de-DE" sz="2500" dirty="0" smtClean="0">
                <a:solidFill>
                  <a:schemeClr val="tx1"/>
                </a:solidFill>
                <a:latin typeface="Arial"/>
              </a:rPr>
              <a:t>(90%)</a:t>
            </a:r>
          </a:p>
          <a:p>
            <a:pPr marL="342900" lvl="0" indent="-342900"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de-DE" sz="250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sz="2500" dirty="0" smtClean="0">
                <a:solidFill>
                  <a:schemeClr val="tx1"/>
                </a:solidFill>
                <a:latin typeface="Arial"/>
              </a:rPr>
              <a:t>Technológia </a:t>
            </a:r>
            <a:r>
              <a:rPr lang="de-DE" sz="2500" dirty="0" smtClean="0">
                <a:solidFill>
                  <a:schemeClr val="tx1"/>
                </a:solidFill>
                <a:latin typeface="Arial"/>
              </a:rPr>
              <a:t> (</a:t>
            </a:r>
            <a:r>
              <a:rPr lang="hu-HU" sz="2500" dirty="0" smtClean="0">
                <a:solidFill>
                  <a:schemeClr val="tx1"/>
                </a:solidFill>
                <a:latin typeface="Arial"/>
              </a:rPr>
              <a:t>alacsony arány</a:t>
            </a:r>
            <a:r>
              <a:rPr lang="de-DE" sz="2500" dirty="0" smtClean="0">
                <a:solidFill>
                  <a:schemeClr val="tx1"/>
                </a:solidFill>
                <a:latin typeface="Arial"/>
              </a:rPr>
              <a:t>)</a:t>
            </a:r>
          </a:p>
          <a:p>
            <a:pPr marL="342900" lvl="0" indent="-342900"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de-DE" sz="250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sz="2500" dirty="0" smtClean="0">
                <a:solidFill>
                  <a:schemeClr val="tx1"/>
                </a:solidFill>
                <a:latin typeface="Arial"/>
              </a:rPr>
              <a:t>Infrastruktúra</a:t>
            </a:r>
            <a:endParaRPr lang="de-DE" sz="2500" dirty="0">
              <a:solidFill>
                <a:schemeClr val="tx1"/>
              </a:solidFill>
              <a:latin typeface="Arial"/>
            </a:endParaRPr>
          </a:p>
          <a:p>
            <a:pPr lvl="0" algn="l">
              <a:lnSpc>
                <a:spcPct val="120000"/>
              </a:lnSpc>
              <a:spcBef>
                <a:spcPct val="50000"/>
              </a:spcBef>
            </a:pPr>
            <a:endParaRPr lang="de-DE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24420" y="1087397"/>
            <a:ext cx="2627928" cy="5078111"/>
            <a:chOff x="6300192" y="1159201"/>
            <a:chExt cx="2858547" cy="5726183"/>
          </a:xfrm>
        </p:grpSpPr>
        <p:grpSp>
          <p:nvGrpSpPr>
            <p:cNvPr id="2" name="Group 1"/>
            <p:cNvGrpSpPr/>
            <p:nvPr/>
          </p:nvGrpSpPr>
          <p:grpSpPr>
            <a:xfrm>
              <a:off x="6300192" y="1159201"/>
              <a:ext cx="2858547" cy="3925983"/>
              <a:chOff x="1604476" y="995988"/>
              <a:chExt cx="2858547" cy="3925983"/>
            </a:xfrm>
          </p:grpSpPr>
          <p:pic>
            <p:nvPicPr>
              <p:cNvPr id="1026" name="Picture 2" descr="http://images.thecarconnection.com/sml/angry-driver-with-road-rage_100182787_s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3926" y="995988"/>
                <a:ext cx="2839097" cy="1899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4476" y="2977755"/>
                <a:ext cx="2825551" cy="1944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5158617"/>
              <a:ext cx="2825551" cy="172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341864" y="5990076"/>
            <a:ext cx="6174352" cy="327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  <a:latin typeface="Arial"/>
              </a:rPr>
              <a:t>(</a:t>
            </a:r>
            <a:r>
              <a:rPr lang="hu-HU" sz="1400" dirty="0">
                <a:solidFill>
                  <a:schemeClr val="tx1"/>
                </a:solidFill>
                <a:latin typeface="Arial"/>
              </a:rPr>
              <a:t>a Román Rendőrség Általános felügyelete szerint</a:t>
            </a:r>
            <a:r>
              <a:rPr lang="de-DE" sz="1400" dirty="0" smtClean="0">
                <a:solidFill>
                  <a:schemeClr val="tx1"/>
                </a:solidFill>
                <a:latin typeface="Arial"/>
              </a:rPr>
              <a:t>)</a:t>
            </a:r>
            <a:endParaRPr lang="de-DE" sz="140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275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3000" y="698500"/>
            <a:ext cx="7315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de-DE" sz="8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421501"/>
            <a:ext cx="8461603" cy="6482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ct val="50000"/>
              </a:spcBef>
            </a:pP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Közúti balesetek 2012</a:t>
            </a:r>
            <a:endParaRPr lang="de-DE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lvl="0" algn="ctr">
              <a:lnSpc>
                <a:spcPct val="120000"/>
              </a:lnSpc>
              <a:spcBef>
                <a:spcPct val="50000"/>
              </a:spcBef>
            </a:pPr>
            <a:endParaRPr lang="de-DE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de-DE" sz="2000" dirty="0" smtClean="0">
                <a:solidFill>
                  <a:schemeClr val="tx1"/>
                </a:solidFill>
                <a:latin typeface="Arial"/>
              </a:rPr>
              <a:t>26.648 </a:t>
            </a:r>
            <a:r>
              <a:rPr lang="hu-HU" sz="2000" dirty="0" smtClean="0">
                <a:solidFill>
                  <a:schemeClr val="tx1"/>
                </a:solidFill>
                <a:latin typeface="Arial"/>
              </a:rPr>
              <a:t>közúti baleset emberi áldozattal</a:t>
            </a:r>
            <a:r>
              <a:rPr lang="de-DE" sz="2000" dirty="0" smtClean="0">
                <a:solidFill>
                  <a:schemeClr val="tx1"/>
                </a:solidFill>
                <a:latin typeface="Arial"/>
              </a:rPr>
              <a:t>: 2.040 </a:t>
            </a:r>
            <a:r>
              <a:rPr lang="hu-HU" sz="2000" dirty="0" smtClean="0">
                <a:solidFill>
                  <a:schemeClr val="tx1"/>
                </a:solidFill>
                <a:latin typeface="Arial"/>
              </a:rPr>
              <a:t>halott</a:t>
            </a:r>
            <a:r>
              <a:rPr lang="de-DE" sz="2000" dirty="0" smtClean="0">
                <a:solidFill>
                  <a:schemeClr val="tx1"/>
                </a:solidFill>
                <a:latin typeface="Arial"/>
              </a:rPr>
              <a:t>,  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de-DE" sz="2000" dirty="0">
                <a:solidFill>
                  <a:schemeClr val="tx1"/>
                </a:solidFill>
                <a:latin typeface="Arial"/>
              </a:rPr>
              <a:t> </a:t>
            </a:r>
            <a:r>
              <a:rPr lang="de-DE" sz="2000" dirty="0" smtClean="0">
                <a:solidFill>
                  <a:schemeClr val="tx1"/>
                </a:solidFill>
                <a:latin typeface="Arial"/>
              </a:rPr>
              <a:t>    8.768 </a:t>
            </a:r>
            <a:r>
              <a:rPr lang="hu-HU" sz="2000" dirty="0" smtClean="0">
                <a:solidFill>
                  <a:schemeClr val="tx1"/>
                </a:solidFill>
                <a:latin typeface="Arial"/>
              </a:rPr>
              <a:t>súlyosan, </a:t>
            </a:r>
            <a:r>
              <a:rPr lang="de-DE" sz="2000" dirty="0" smtClean="0">
                <a:solidFill>
                  <a:schemeClr val="tx1"/>
                </a:solidFill>
                <a:latin typeface="Arial"/>
              </a:rPr>
              <a:t>24.723 </a:t>
            </a:r>
            <a:r>
              <a:rPr lang="hu-HU" sz="2000" dirty="0" smtClean="0">
                <a:solidFill>
                  <a:schemeClr val="tx1"/>
                </a:solidFill>
                <a:latin typeface="Arial"/>
              </a:rPr>
              <a:t>könnyebben sérült</a:t>
            </a:r>
            <a:endParaRPr lang="de-DE" sz="1050" dirty="0" smtClean="0">
              <a:solidFill>
                <a:schemeClr val="tx1"/>
              </a:solidFill>
              <a:latin typeface="Arial"/>
            </a:endParaRPr>
          </a:p>
          <a:p>
            <a:pPr marL="285750" lvl="0" indent="-28575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de-DE" sz="2000" dirty="0" smtClean="0">
                <a:solidFill>
                  <a:schemeClr val="tx1"/>
                </a:solidFill>
                <a:latin typeface="Arial"/>
              </a:rPr>
              <a:t>67.380 </a:t>
            </a:r>
            <a:r>
              <a:rPr lang="hu-HU" sz="2000" dirty="0" smtClean="0">
                <a:solidFill>
                  <a:schemeClr val="tx1"/>
                </a:solidFill>
                <a:latin typeface="Arial"/>
              </a:rPr>
              <a:t>közúti baleset csupán anyagi kárral </a:t>
            </a:r>
            <a:r>
              <a:rPr lang="de-DE" sz="2000" dirty="0" smtClean="0">
                <a:solidFill>
                  <a:schemeClr val="tx1"/>
                </a:solidFill>
                <a:latin typeface="Arial"/>
              </a:rPr>
              <a:t>(</a:t>
            </a:r>
            <a:r>
              <a:rPr lang="hu-HU" sz="2000" dirty="0" smtClean="0">
                <a:solidFill>
                  <a:schemeClr val="tx1"/>
                </a:solidFill>
                <a:latin typeface="Arial"/>
              </a:rPr>
              <a:t>Rendőrségi jelentés</a:t>
            </a:r>
            <a:r>
              <a:rPr lang="de-DE" sz="2000" dirty="0" smtClean="0">
                <a:solidFill>
                  <a:schemeClr val="tx1"/>
                </a:solidFill>
                <a:latin typeface="Arial"/>
              </a:rPr>
              <a:t>)</a:t>
            </a:r>
            <a:r>
              <a:rPr lang="en-US" sz="2000" dirty="0">
                <a:solidFill>
                  <a:schemeClr val="tx1"/>
                </a:solidFill>
                <a:latin typeface="Arial"/>
              </a:rPr>
              <a:t>*</a:t>
            </a:r>
            <a:r>
              <a:rPr lang="de-DE" sz="2000" dirty="0" smtClean="0">
                <a:solidFill>
                  <a:schemeClr val="tx1"/>
                </a:solidFill>
                <a:latin typeface="Arial"/>
              </a:rPr>
              <a:t> </a:t>
            </a:r>
          </a:p>
          <a:p>
            <a:pPr marL="285750" lvl="0" indent="-28575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endParaRPr lang="de-DE" sz="1050" dirty="0" smtClean="0">
              <a:solidFill>
                <a:schemeClr val="tx1"/>
              </a:solidFill>
              <a:latin typeface="Arial"/>
            </a:endParaRPr>
          </a:p>
          <a:p>
            <a:pPr marL="285750" lvl="0" indent="-28575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endParaRPr lang="de-DE" sz="1050" dirty="0">
              <a:solidFill>
                <a:schemeClr val="tx1"/>
              </a:solidFill>
              <a:latin typeface="Arial"/>
            </a:endParaRPr>
          </a:p>
          <a:p>
            <a:pPr marL="285750" lvl="0" indent="-28575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endParaRPr lang="de-DE" sz="1050" dirty="0" smtClean="0">
              <a:solidFill>
                <a:schemeClr val="tx1"/>
              </a:solidFill>
              <a:latin typeface="Arial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endParaRPr lang="de-DE" sz="1600" dirty="0">
              <a:solidFill>
                <a:schemeClr val="tx1"/>
              </a:solidFill>
              <a:latin typeface="Arial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endParaRPr lang="de-DE" sz="1600" dirty="0" smtClean="0">
              <a:solidFill>
                <a:schemeClr val="tx1"/>
              </a:solidFill>
              <a:latin typeface="Arial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endParaRPr lang="de-DE" sz="1600" dirty="0">
              <a:solidFill>
                <a:schemeClr val="tx1"/>
              </a:solidFill>
              <a:latin typeface="Arial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endParaRPr lang="de-DE" sz="1600" dirty="0" smtClean="0">
              <a:solidFill>
                <a:schemeClr val="tx1"/>
              </a:solidFill>
              <a:latin typeface="Arial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endParaRPr lang="de-DE" sz="1600" dirty="0" smtClean="0">
              <a:solidFill>
                <a:schemeClr val="tx1"/>
              </a:solidFill>
              <a:latin typeface="Arial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endParaRPr lang="de-DE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5122" name="Picture 2" descr="C:\Documents and Settings\USER\Desktop\car cr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00" y="3429000"/>
            <a:ext cx="3140868" cy="21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9723" y="5877272"/>
            <a:ext cx="4507964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20000"/>
              </a:lnSpc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  <a:latin typeface="Arial"/>
              </a:rPr>
              <a:t>(</a:t>
            </a:r>
            <a:r>
              <a:rPr lang="hu-HU" sz="1400" dirty="0">
                <a:solidFill>
                  <a:schemeClr val="tx1"/>
                </a:solidFill>
                <a:latin typeface="Arial"/>
              </a:rPr>
              <a:t>a Román Rendőrség Általános felügyelete szerint</a:t>
            </a:r>
            <a:r>
              <a:rPr lang="de-DE" sz="1400" dirty="0" smtClean="0">
                <a:solidFill>
                  <a:schemeClr val="tx1"/>
                </a:solidFill>
                <a:latin typeface="Arial"/>
              </a:rPr>
              <a:t>)</a:t>
            </a:r>
            <a:endParaRPr lang="de-DE" sz="1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3933056"/>
            <a:ext cx="481161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ct val="50000"/>
              </a:spcBef>
            </a:pPr>
            <a:r>
              <a:rPr lang="de-DE" sz="1600" b="1" dirty="0" smtClean="0">
                <a:solidFill>
                  <a:schemeClr val="tx1"/>
                </a:solidFill>
                <a:latin typeface="Arial"/>
              </a:rPr>
              <a:t> * </a:t>
            </a:r>
            <a:r>
              <a:rPr lang="hu-HU" sz="1600" b="1" dirty="0" smtClean="0">
                <a:solidFill>
                  <a:schemeClr val="tx1"/>
                </a:solidFill>
                <a:latin typeface="Arial"/>
              </a:rPr>
              <a:t>Az olyan közúti balesetek száma nem ismert, amelyek az Európai Baleseti Bejelentő alapján kerültek megoldásra (rendezésre).</a:t>
            </a:r>
          </a:p>
        </p:txBody>
      </p:sp>
    </p:spTree>
    <p:extLst>
      <p:ext uri="{BB962C8B-B14F-4D97-AF65-F5344CB8AC3E}">
        <p14:creationId xmlns:p14="http://schemas.microsoft.com/office/powerpoint/2010/main" val="35997571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Zöldkártya Rendszer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sz="2400" dirty="0" smtClean="0"/>
              <a:t>A káresetek számának növekedése</a:t>
            </a:r>
            <a:endParaRPr lang="de-AT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800" b="1" dirty="0" smtClean="0"/>
              <a:t>1999			291.730</a:t>
            </a:r>
          </a:p>
          <a:p>
            <a:pPr algn="ctr">
              <a:buNone/>
            </a:pPr>
            <a:r>
              <a:rPr lang="en-US" sz="2800" b="1" dirty="0" smtClean="0"/>
              <a:t>2000			337.361</a:t>
            </a:r>
          </a:p>
          <a:p>
            <a:pPr algn="ctr">
              <a:buNone/>
            </a:pPr>
            <a:r>
              <a:rPr lang="en-US" sz="2800" b="1" dirty="0" smtClean="0"/>
              <a:t>2005			342.963</a:t>
            </a:r>
          </a:p>
          <a:p>
            <a:pPr algn="ctr">
              <a:buNone/>
            </a:pPr>
            <a:r>
              <a:rPr lang="en-US" sz="2800" b="1" dirty="0" smtClean="0"/>
              <a:t>2009			345.746</a:t>
            </a:r>
          </a:p>
          <a:p>
            <a:pPr algn="ctr">
              <a:buNone/>
            </a:pPr>
            <a:r>
              <a:rPr lang="en-US" sz="2800" b="1" dirty="0" smtClean="0"/>
              <a:t>2011			371.271</a:t>
            </a:r>
          </a:p>
          <a:p>
            <a:pPr>
              <a:buNone/>
            </a:pPr>
            <a:endParaRPr lang="de-AT" sz="2800" b="1" dirty="0" smtClean="0"/>
          </a:p>
          <a:p>
            <a:pPr>
              <a:buNone/>
            </a:pPr>
            <a:r>
              <a:rPr lang="de-AT" sz="2000" dirty="0" smtClean="0"/>
              <a:t>    </a:t>
            </a:r>
            <a:r>
              <a:rPr lang="de-AT" sz="1800" dirty="0" smtClean="0"/>
              <a:t>Source: CoB</a:t>
            </a:r>
            <a:endParaRPr lang="en-US" sz="1800" dirty="0" smtClean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ro-RO" sz="2000" b="1" dirty="0" smtClean="0"/>
          </a:p>
          <a:p>
            <a:pPr algn="ctr">
              <a:buNone/>
            </a:pPr>
            <a:endParaRPr lang="de-AT" sz="2000" dirty="0" smtClean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419872" y="2708920"/>
            <a:ext cx="180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3419872" y="3284984"/>
            <a:ext cx="180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3419872" y="3789040"/>
            <a:ext cx="180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3419872" y="4293096"/>
            <a:ext cx="180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419872" y="4725144"/>
            <a:ext cx="180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601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Átlagos károk Romániában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2143116"/>
            <a:ext cx="8229600" cy="4525963"/>
          </a:xfrm>
        </p:spPr>
        <p:txBody>
          <a:bodyPr/>
          <a:lstStyle/>
          <a:p>
            <a:r>
              <a:rPr lang="hu-HU" sz="2400" b="1" dirty="0" smtClean="0"/>
              <a:t>Anyagi kár</a:t>
            </a:r>
            <a:r>
              <a:rPr lang="de-AT" sz="2400" b="1" dirty="0" smtClean="0"/>
              <a:t>: 		</a:t>
            </a:r>
            <a:r>
              <a:rPr lang="hu-HU" sz="2400" b="1" dirty="0" smtClean="0"/>
              <a:t>	</a:t>
            </a:r>
            <a:r>
              <a:rPr lang="de-AT" sz="2400" b="1" dirty="0" smtClean="0"/>
              <a:t>EUR   2.500,-</a:t>
            </a:r>
          </a:p>
          <a:p>
            <a:pPr>
              <a:buNone/>
            </a:pPr>
            <a:endParaRPr lang="de-AT" sz="2400" b="1" dirty="0" smtClean="0"/>
          </a:p>
          <a:p>
            <a:r>
              <a:rPr lang="hu-HU" sz="2400" b="1" dirty="0" smtClean="0"/>
              <a:t>Személyi kár</a:t>
            </a:r>
            <a:r>
              <a:rPr lang="de-AT" sz="2400" b="1" dirty="0" smtClean="0"/>
              <a:t>:   	 	</a:t>
            </a:r>
            <a:r>
              <a:rPr lang="hu-HU" sz="2400" b="1" dirty="0" smtClean="0"/>
              <a:t>	</a:t>
            </a:r>
            <a:r>
              <a:rPr lang="de-AT" sz="2400" b="1" dirty="0" smtClean="0"/>
              <a:t>EUR 14.000,-</a:t>
            </a:r>
          </a:p>
          <a:p>
            <a:pPr>
              <a:buNone/>
            </a:pPr>
            <a:endParaRPr lang="de-AT" sz="2400" b="1" dirty="0" smtClean="0"/>
          </a:p>
          <a:p>
            <a:r>
              <a:rPr lang="hu-HU" sz="2400" b="1" dirty="0" smtClean="0"/>
              <a:t>Összesen</a:t>
            </a:r>
            <a:r>
              <a:rPr lang="de-AT" sz="2400" b="1" dirty="0" smtClean="0"/>
              <a:t>:                 		EUR   8.000,-</a:t>
            </a:r>
            <a:r>
              <a:rPr lang="de-AT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2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Néhány példa</a:t>
            </a:r>
            <a:r>
              <a:rPr lang="de-A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de-A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20924"/>
            <a:ext cx="7992888" cy="3312367"/>
          </a:xfrm>
        </p:spPr>
        <p:txBody>
          <a:bodyPr/>
          <a:lstStyle/>
          <a:p>
            <a:pPr lvl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  302.315,70  </a:t>
            </a:r>
            <a:r>
              <a:rPr lang="hu-HU" sz="1600" dirty="0" smtClean="0"/>
              <a:t>erkölcsi kár a bíróságon, 9 fél részére</a:t>
            </a:r>
            <a:r>
              <a:rPr lang="en-US" sz="1600" dirty="0" smtClean="0"/>
              <a:t>……………… 2012</a:t>
            </a:r>
          </a:p>
          <a:p>
            <a:pPr marL="0" indent="0">
              <a:buNone/>
            </a:pPr>
            <a:endParaRPr lang="en-US" sz="1600" dirty="0"/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-96" charset="-128"/>
              </a:rPr>
              <a:t>EUR  132.756,78  </a:t>
            </a:r>
            <a:r>
              <a:rPr lang="hu-HU" sz="1600" kern="1200" dirty="0" smtClean="0">
                <a:latin typeface="Arial" charset="0"/>
                <a:ea typeface="Geneva" pitchFamily="-96" charset="-128"/>
              </a:rPr>
              <a:t>erkölcsi kár a bíróságon, 2 fő részére</a:t>
            </a:r>
            <a:r>
              <a:rPr lang="en-US" sz="1600" kern="1200" dirty="0" smtClean="0">
                <a:latin typeface="Arial" charset="0"/>
                <a:ea typeface="Geneva" pitchFamily="-96" charset="-128"/>
              </a:rPr>
              <a:t>……………………… 2012</a:t>
            </a:r>
          </a:p>
          <a:p>
            <a:pPr marL="0" lvl="0" indent="0" eaLnBrk="0" hangingPunct="0">
              <a:spcBef>
                <a:spcPct val="0"/>
              </a:spcBef>
              <a:buNone/>
            </a:pPr>
            <a:endParaRPr lang="en-US" sz="1600" kern="1200" dirty="0" smtClean="0">
              <a:latin typeface="Arial" charset="0"/>
              <a:ea typeface="Geneva" pitchFamily="-96" charset="-128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-96" charset="-128"/>
              </a:rPr>
              <a:t>EUR    78.391,52  </a:t>
            </a:r>
            <a:r>
              <a:rPr lang="hu-HU" sz="1600" kern="1200" dirty="0" smtClean="0">
                <a:latin typeface="Arial" charset="0"/>
                <a:ea typeface="Geneva" pitchFamily="-96" charset="-128"/>
              </a:rPr>
              <a:t>erkölcsi kár, bíróságon kívül, 3 fő részére</a:t>
            </a:r>
            <a:r>
              <a:rPr lang="en-US" sz="1600" kern="1200" dirty="0" smtClean="0">
                <a:latin typeface="Arial" charset="0"/>
                <a:ea typeface="Geneva" pitchFamily="-96" charset="-128"/>
              </a:rPr>
              <a:t>…………………. 2013</a:t>
            </a:r>
          </a:p>
          <a:p>
            <a:pPr marL="0" lvl="0" indent="0" eaLnBrk="0" hangingPunct="0">
              <a:spcBef>
                <a:spcPct val="0"/>
              </a:spcBef>
              <a:buNone/>
            </a:pPr>
            <a:endParaRPr lang="en-US" sz="1600" kern="1200" dirty="0" smtClean="0">
              <a:latin typeface="Arial" charset="0"/>
              <a:ea typeface="Geneva" pitchFamily="-96" charset="-128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-96" charset="-128"/>
              </a:rPr>
              <a:t>EUR     61.115,-    </a:t>
            </a:r>
            <a:r>
              <a:rPr lang="hu-HU" sz="1600" kern="1200" dirty="0" smtClean="0">
                <a:latin typeface="Arial" charset="0"/>
                <a:ea typeface="Geneva" pitchFamily="-96" charset="-128"/>
              </a:rPr>
              <a:t>erkölcsi kár a bíróságon, 3 fő részére </a:t>
            </a:r>
            <a:r>
              <a:rPr lang="en-US" sz="1600" kern="1200" dirty="0" smtClean="0">
                <a:latin typeface="Arial" charset="0"/>
                <a:ea typeface="Geneva" pitchFamily="-96" charset="-128"/>
              </a:rPr>
              <a:t>……………….</a:t>
            </a:r>
            <a:r>
              <a:rPr lang="hu-HU" sz="1600" kern="1200" dirty="0" smtClean="0">
                <a:latin typeface="Arial" charset="0"/>
                <a:ea typeface="Geneva" pitchFamily="-96" charset="-128"/>
              </a:rPr>
              <a:t>.…….</a:t>
            </a:r>
            <a:r>
              <a:rPr lang="en-US" sz="1600" kern="1200" dirty="0" smtClean="0">
                <a:latin typeface="Arial" charset="0"/>
                <a:ea typeface="Geneva" pitchFamily="-96" charset="-128"/>
              </a:rPr>
              <a:t>2013</a:t>
            </a:r>
          </a:p>
          <a:p>
            <a:pPr marL="0" lvl="0" indent="0" eaLnBrk="0" hangingPunct="0">
              <a:spcBef>
                <a:spcPct val="0"/>
              </a:spcBef>
              <a:buNone/>
            </a:pPr>
            <a:endParaRPr lang="en-US" sz="1600" kern="1200" dirty="0" smtClean="0">
              <a:latin typeface="Arial" charset="0"/>
              <a:ea typeface="Geneva" pitchFamily="-96" charset="-128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-96" charset="-128"/>
              </a:rPr>
              <a:t>EUR     57.213,96 </a:t>
            </a:r>
            <a:r>
              <a:rPr lang="hu-HU" sz="1600" kern="1200" dirty="0" smtClean="0">
                <a:latin typeface="Arial" charset="0"/>
                <a:ea typeface="Geneva" pitchFamily="-96" charset="-128"/>
              </a:rPr>
              <a:t>erkölcsi kár a bíróságon, 3 fő részére</a:t>
            </a:r>
            <a:r>
              <a:rPr lang="en-US" sz="1600" kern="1200" dirty="0" smtClean="0">
                <a:latin typeface="Arial" charset="0"/>
                <a:ea typeface="Geneva" pitchFamily="-96" charset="-128"/>
              </a:rPr>
              <a:t>………………………. 2012</a:t>
            </a:r>
          </a:p>
          <a:p>
            <a:pPr marL="0" lvl="0" indent="0" eaLnBrk="0" hangingPunct="0">
              <a:spcBef>
                <a:spcPct val="0"/>
              </a:spcBef>
              <a:buNone/>
            </a:pPr>
            <a:endParaRPr lang="en-US" sz="1400" kern="1200" dirty="0" smtClean="0">
              <a:latin typeface="Arial" charset="0"/>
              <a:ea typeface="Geneva" pitchFamily="-96" charset="-128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endParaRPr lang="en-US" sz="1400" kern="1200" dirty="0" smtClean="0">
              <a:latin typeface="Arial" charset="0"/>
              <a:ea typeface="Geneva" pitchFamily="-96" charset="-128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endParaRPr lang="en-US" sz="1400" kern="1200" dirty="0">
              <a:latin typeface="Arial" charset="0"/>
              <a:ea typeface="Geneva" pitchFamily="-96" charset="-128"/>
            </a:endParaRPr>
          </a:p>
          <a:p>
            <a:pPr marL="0" lvl="0" indent="0">
              <a:buNone/>
            </a:pP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211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484784"/>
            <a:ext cx="5760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JOGTUDOMÁNY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Esettanulmányok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Valóság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6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haela Tanase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40" y="2632652"/>
            <a:ext cx="3816424" cy="40961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haela Tanase\Desktop\Picture1.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4" y="812654"/>
            <a:ext cx="4371279" cy="59361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1196625" y="4149080"/>
            <a:ext cx="99011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219127" y="4797152"/>
            <a:ext cx="94510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151619" y="4509120"/>
            <a:ext cx="108012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196625" y="5202667"/>
            <a:ext cx="85509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196624" y="5805264"/>
            <a:ext cx="99011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1315229" y="6453336"/>
            <a:ext cx="126014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516438" y="2852936"/>
            <a:ext cx="94510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1245842" y="6093296"/>
            <a:ext cx="108012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517105" y="4005064"/>
            <a:ext cx="99011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4" name="Straight Connector 2053"/>
          <p:cNvCxnSpPr/>
          <p:nvPr/>
        </p:nvCxnSpPr>
        <p:spPr bwMode="auto">
          <a:xfrm>
            <a:off x="5500772" y="5301208"/>
            <a:ext cx="1006443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6" name="Straight Connector 2055"/>
          <p:cNvCxnSpPr/>
          <p:nvPr/>
        </p:nvCxnSpPr>
        <p:spPr bwMode="auto">
          <a:xfrm>
            <a:off x="5449597" y="3748461"/>
            <a:ext cx="103511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8" name="Straight Connector 2057"/>
          <p:cNvCxnSpPr/>
          <p:nvPr/>
        </p:nvCxnSpPr>
        <p:spPr bwMode="auto">
          <a:xfrm>
            <a:off x="5562110" y="3133737"/>
            <a:ext cx="94510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0" name="Straight Connector 2059"/>
          <p:cNvCxnSpPr/>
          <p:nvPr/>
        </p:nvCxnSpPr>
        <p:spPr bwMode="auto">
          <a:xfrm>
            <a:off x="5561443" y="5517232"/>
            <a:ext cx="945772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61" name="Oval 2060"/>
          <p:cNvSpPr/>
          <p:nvPr/>
        </p:nvSpPr>
        <p:spPr bwMode="auto">
          <a:xfrm>
            <a:off x="5070076" y="5797306"/>
            <a:ext cx="810090" cy="22034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o-RO" smtClean="0">
              <a:solidFill>
                <a:srgbClr val="FF0000"/>
              </a:solidFill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14" y="3226287"/>
            <a:ext cx="1450682" cy="13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1" y="3361683"/>
            <a:ext cx="1857388" cy="12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121" y="4437112"/>
            <a:ext cx="950913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97421" y="116790"/>
            <a:ext cx="5589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Elsőfok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Bukaresti Bíróság</a:t>
            </a:r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Polgári ítélet, 2011.11.25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7640" y="980728"/>
            <a:ext cx="409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chemeClr val="tx1"/>
                </a:solidFill>
              </a:rPr>
              <a:t>2007.07.19.-én bekövetkező baleset</a:t>
            </a:r>
            <a:endParaRPr lang="hu-HU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2 </a:t>
            </a:r>
            <a:r>
              <a:rPr lang="hu-HU" sz="1600" dirty="0" smtClean="0">
                <a:solidFill>
                  <a:schemeClr val="tx1"/>
                </a:solidFill>
              </a:rPr>
              <a:t>sérült fél </a:t>
            </a:r>
            <a:r>
              <a:rPr lang="en-US" sz="1600" dirty="0" smtClean="0">
                <a:solidFill>
                  <a:schemeClr val="tx1"/>
                </a:solidFill>
              </a:rPr>
              <a:t>+ 4 </a:t>
            </a:r>
            <a:r>
              <a:rPr lang="hu-HU" sz="1600" dirty="0" smtClean="0">
                <a:solidFill>
                  <a:schemeClr val="tx1"/>
                </a:solidFill>
              </a:rPr>
              <a:t>elhunyt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T</a:t>
            </a:r>
            <a:r>
              <a:rPr lang="hu-HU" sz="1600" dirty="0" err="1" smtClean="0">
                <a:solidFill>
                  <a:schemeClr val="tx1"/>
                </a:solidFill>
              </a:rPr>
              <a:t>eljes</a:t>
            </a:r>
            <a:r>
              <a:rPr lang="hu-HU" sz="1600" dirty="0" smtClean="0">
                <a:solidFill>
                  <a:schemeClr val="tx1"/>
                </a:solidFill>
              </a:rPr>
              <a:t> megítélt kártérítés</a:t>
            </a:r>
            <a:r>
              <a:rPr lang="en-US" sz="1600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1.242.153</a:t>
            </a:r>
            <a:r>
              <a:rPr lang="hu-H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Euró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0.1% </a:t>
            </a:r>
            <a:r>
              <a:rPr lang="hu-H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kamat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2008</a:t>
            </a:r>
            <a:r>
              <a:rPr lang="hu-H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-tól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07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right-way-wrong-way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7" y="3429000"/>
            <a:ext cx="4725483" cy="3142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6" name="Line 16"/>
          <p:cNvSpPr>
            <a:spLocks noChangeShapeType="1"/>
          </p:cNvSpPr>
          <p:nvPr/>
        </p:nvSpPr>
        <p:spPr bwMode="auto">
          <a:xfrm rot="-5400000">
            <a:off x="-3276601" y="3427413"/>
            <a:ext cx="6858001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rot="-5400000">
            <a:off x="-3216276" y="3427413"/>
            <a:ext cx="6858001" cy="0"/>
          </a:xfrm>
          <a:prstGeom prst="line">
            <a:avLst/>
          </a:prstGeom>
          <a:noFill/>
          <a:ln w="1524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-5400000">
            <a:off x="-3059112" y="3429000"/>
            <a:ext cx="685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700704" y="985025"/>
            <a:ext cx="7778750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hu-HU" sz="4000" dirty="0" smtClean="0">
                <a:solidFill>
                  <a:schemeClr val="tx1"/>
                </a:solidFill>
                <a:latin typeface="Impact" pitchFamily="34" charset="0"/>
              </a:rPr>
              <a:t>Románia</a:t>
            </a:r>
            <a:endParaRPr lang="de-DE" sz="4000" dirty="0" smtClean="0">
              <a:solidFill>
                <a:schemeClr val="tx1"/>
              </a:solidFill>
              <a:latin typeface="Impact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hu-HU" sz="4000" dirty="0" smtClean="0">
                <a:solidFill>
                  <a:schemeClr val="tx1"/>
                </a:solidFill>
                <a:latin typeface="Impact" pitchFamily="34" charset="0"/>
              </a:rPr>
              <a:t>Az erkölcsi károk problematikája</a:t>
            </a:r>
            <a:endParaRPr lang="de-DE" sz="3500" dirty="0" smtClean="0">
              <a:solidFill>
                <a:schemeClr val="tx1"/>
              </a:solidFill>
              <a:latin typeface="Lucida Sans" pitchFamily="34" charset="0"/>
            </a:endParaRPr>
          </a:p>
          <a:p>
            <a:pPr>
              <a:lnSpc>
                <a:spcPct val="110000"/>
              </a:lnSpc>
            </a:pPr>
            <a:endParaRPr lang="de-DE" dirty="0">
              <a:solidFill>
                <a:schemeClr val="tx1"/>
              </a:solidFill>
              <a:latin typeface="Lucida Sans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40935" y="4941365"/>
            <a:ext cx="2154757" cy="3090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dirty="0" smtClean="0">
                <a:solidFill>
                  <a:schemeClr val="tx1"/>
                </a:solidFill>
                <a:latin typeface="Lucida Sans" pitchFamily="34" charset="0"/>
              </a:rPr>
              <a:t>Budapest, 28.11.2014</a:t>
            </a:r>
            <a:endParaRPr lang="de-DE" sz="1400" dirty="0">
              <a:solidFill>
                <a:schemeClr val="tx1"/>
              </a:solidFill>
              <a:latin typeface="Lucida Sans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6096" y="4293096"/>
            <a:ext cx="3240360" cy="58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Ionel D. Dima</a:t>
            </a:r>
          </a:p>
        </p:txBody>
      </p:sp>
    </p:spTree>
    <p:extLst>
      <p:ext uri="{BB962C8B-B14F-4D97-AF65-F5344CB8AC3E}">
        <p14:creationId xmlns:p14="http://schemas.microsoft.com/office/powerpoint/2010/main" val="5585506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haela Tanase\Desktop\1 Scanari\Mih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4739115" cy="55790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90924"/>
            <a:ext cx="1728192" cy="11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63075"/>
            <a:ext cx="1800200" cy="22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6863" y="0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Másodfok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Bukaresti Fellebbviteli Bíróság</a:t>
            </a:r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Polgári ítélet,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2012.05.25.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Az összeget lecsökkentették </a:t>
            </a:r>
            <a:r>
              <a:rPr lang="en-US" sz="1600" u="sng" dirty="0" smtClean="0">
                <a:solidFill>
                  <a:schemeClr val="tx1"/>
                </a:solidFill>
              </a:rPr>
              <a:t>200.000,-</a:t>
            </a:r>
            <a:r>
              <a:rPr lang="hu-HU" sz="1600" u="sng" dirty="0" smtClean="0">
                <a:solidFill>
                  <a:schemeClr val="tx1"/>
                </a:solidFill>
              </a:rPr>
              <a:t> Euróra</a:t>
            </a:r>
            <a:r>
              <a:rPr lang="en-US" sz="1600" u="sng" dirty="0" smtClean="0">
                <a:solidFill>
                  <a:schemeClr val="tx1"/>
                </a:solidFill>
              </a:rPr>
              <a:t>!!!</a:t>
            </a:r>
            <a:endParaRPr lang="en-US" sz="16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85" y="501933"/>
            <a:ext cx="8525290" cy="1621922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  <a:latin typeface="+mn-lt"/>
              </a:rPr>
              <a:t>     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Baleset 2010.03.05-én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Romániában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de-DE" dirty="0" smtClean="0">
                <a:solidFill>
                  <a:schemeClr val="tx1"/>
                </a:solidFill>
                <a:latin typeface="+mn-lt"/>
              </a:rPr>
            </a:br>
            <a:r>
              <a:rPr lang="de-DE" dirty="0" smtClean="0">
                <a:solidFill>
                  <a:schemeClr val="tx1"/>
                </a:solidFill>
                <a:latin typeface="+mn-lt"/>
              </a:rPr>
              <a:t>     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Károsult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gyalogos 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(16 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éves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, 150 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nap egészségügyi kezelés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+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rokkantság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)</a:t>
            </a:r>
            <a:br>
              <a:rPr lang="de-DE" dirty="0" smtClean="0">
                <a:solidFill>
                  <a:schemeClr val="tx1"/>
                </a:solidFill>
                <a:latin typeface="+mn-lt"/>
              </a:rPr>
            </a:br>
            <a:r>
              <a:rPr lang="de-DE" dirty="0" smtClean="0">
                <a:solidFill>
                  <a:schemeClr val="tx1"/>
                </a:solidFill>
                <a:latin typeface="+mn-lt"/>
              </a:rPr>
              <a:t>    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Erkölcsi kár első fokon:</a:t>
            </a:r>
            <a:r>
              <a:rPr lang="de-D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800.000,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Euró.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é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s másodfokon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500.000,-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Euró</a:t>
            </a:r>
            <a:endParaRPr lang="ro-RO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147" name="Picture 3" descr="C:\Users\Mihandreea\Desktop\hotara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92" y="1292696"/>
            <a:ext cx="7839075" cy="5297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382090" y="2123855"/>
            <a:ext cx="1125125" cy="1350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-96" charset="-12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511" y="3535707"/>
            <a:ext cx="77283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95" y="3529357"/>
            <a:ext cx="7683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45" y="3941638"/>
            <a:ext cx="7683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95" y="4037625"/>
            <a:ext cx="7683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13" y="4426354"/>
            <a:ext cx="7683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764" y="5369429"/>
            <a:ext cx="7683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90" y="6022907"/>
            <a:ext cx="7683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78" y="5939727"/>
            <a:ext cx="7683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65" y="5505179"/>
            <a:ext cx="11223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6004114"/>
            <a:ext cx="11223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70" y="5791924"/>
            <a:ext cx="561182" cy="16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5874120" y="5644879"/>
            <a:ext cx="1912887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95" y="3767008"/>
            <a:ext cx="7683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79" y="3776403"/>
            <a:ext cx="7683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31" y="2353726"/>
            <a:ext cx="1216384" cy="23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365" y="51541"/>
            <a:ext cx="6567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kern="0" dirty="0" smtClean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A Bukaresti </a:t>
            </a:r>
            <a:r>
              <a:rPr lang="hu-HU" sz="1600" b="1" kern="0" dirty="0" err="1" smtClean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Fellebviteli</a:t>
            </a:r>
            <a:r>
              <a:rPr lang="hu-HU" sz="1600" b="1" kern="0" dirty="0" smtClean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 Bíróság döntése,</a:t>
            </a:r>
            <a:r>
              <a:rPr lang="hu-HU" sz="1600" kern="0" dirty="0" smtClean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 </a:t>
            </a:r>
            <a:r>
              <a:rPr lang="de-DE" sz="1600" b="1" kern="0" dirty="0" smtClean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2012</a:t>
            </a:r>
            <a:r>
              <a:rPr lang="hu-HU" sz="1600" b="1" kern="0" dirty="0" smtClean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.10.10.</a:t>
            </a:r>
            <a:endParaRPr lang="ro-R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8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406088" cy="1224136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  <a:latin typeface="+mn-lt"/>
              </a:rPr>
              <a:t>Baleset2009.04.16-án,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Romániában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hu-HU" dirty="0" smtClean="0">
                <a:solidFill>
                  <a:schemeClr val="tx1"/>
                </a:solidFill>
                <a:latin typeface="+mn-lt"/>
              </a:rPr>
              <a:t>Elhunyt gyermek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3 éves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)  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hu-HU" dirty="0" smtClean="0">
                <a:solidFill>
                  <a:schemeClr val="tx1"/>
                </a:solidFill>
                <a:latin typeface="+mn-lt"/>
              </a:rPr>
              <a:t>Súlyosan sérült gyermek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(4 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éves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): 80 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nap egészségügyi kezelés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+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 rokkantság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hu-HU" dirty="0" smtClean="0">
                <a:solidFill>
                  <a:schemeClr val="tx1"/>
                </a:solidFill>
                <a:latin typeface="+mn-lt"/>
              </a:rPr>
              <a:t>Erkölcsi kártérítés a szülők részére az elhunyt gyermekért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2.000.000,-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Lej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hu-HU" dirty="0" smtClean="0">
                <a:solidFill>
                  <a:schemeClr val="tx1"/>
                </a:solidFill>
                <a:latin typeface="+mn-lt"/>
              </a:rPr>
              <a:t>Erkölcsi kártérítés a sérült gyermeknek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300.000,- 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Euró,</a:t>
            </a:r>
            <a:r>
              <a:rPr lang="hu-HU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anyagi kártérítés: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200.000,-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Euró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endParaRPr lang="ro-RO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0" name="Picture 2" descr="C:\Users\Mihandreea\Desktop\hot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" y="2888940"/>
            <a:ext cx="7800975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6777245" y="5274205"/>
            <a:ext cx="139515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061610" y="5409220"/>
            <a:ext cx="387043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1061610" y="5679250"/>
            <a:ext cx="571563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1061610" y="4959170"/>
            <a:ext cx="1080120" cy="1350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-96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6064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kern="0" dirty="0" smtClean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A </a:t>
            </a:r>
            <a:r>
              <a:rPr lang="hu-HU" sz="1600" kern="0" dirty="0" err="1" smtClean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Pitesti</a:t>
            </a:r>
            <a:r>
              <a:rPr lang="hu-HU" sz="1600" kern="0" dirty="0" smtClean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 Bíróság döntése, 2010.12.06., hatályában fenntartotta a </a:t>
            </a:r>
            <a:r>
              <a:rPr lang="hu-HU" sz="1600" kern="0" dirty="0" err="1" smtClean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Pitesti</a:t>
            </a:r>
            <a:r>
              <a:rPr lang="hu-HU" sz="1600" kern="0" dirty="0" smtClean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 Fellebbviteli Bíróság 2011.03.22-i döntésével.</a:t>
            </a:r>
            <a:endParaRPr lang="hu-HU" sz="1600" b="1" kern="0" dirty="0" smtClean="0">
              <a:solidFill>
                <a:schemeClr val="tx1"/>
              </a:solidFill>
              <a:latin typeface="Arial"/>
              <a:ea typeface="Genev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4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957772" cy="1152128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  <a:latin typeface="+mn-lt"/>
              </a:rPr>
              <a:t/>
            </a:r>
            <a:br>
              <a:rPr lang="de-DE" dirty="0">
                <a:solidFill>
                  <a:schemeClr val="tx1"/>
                </a:solidFill>
                <a:latin typeface="+mn-lt"/>
              </a:rPr>
            </a:br>
            <a:r>
              <a:rPr lang="hu-HU" dirty="0" smtClean="0">
                <a:solidFill>
                  <a:schemeClr val="tx1"/>
                </a:solidFill>
                <a:latin typeface="+mn-lt"/>
              </a:rPr>
              <a:t>Baleset 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2009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.07.12. Romániában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de-DE" dirty="0" smtClean="0">
                <a:solidFill>
                  <a:schemeClr val="tx1"/>
                </a:solidFill>
                <a:latin typeface="+mn-lt"/>
              </a:rPr>
            </a:br>
            <a:r>
              <a:rPr lang="hu-HU" dirty="0" smtClean="0">
                <a:solidFill>
                  <a:schemeClr val="tx1"/>
                </a:solidFill>
                <a:latin typeface="+mn-lt"/>
              </a:rPr>
              <a:t>Károsult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: 80 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nap kórházi kezelés 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+ 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rokkantság </a:t>
            </a:r>
            <a:br>
              <a:rPr lang="hu-HU" dirty="0" smtClean="0">
                <a:solidFill>
                  <a:schemeClr val="tx1"/>
                </a:solidFill>
                <a:latin typeface="+mn-lt"/>
              </a:rPr>
            </a:br>
            <a:r>
              <a:rPr lang="hu-HU" dirty="0" smtClean="0">
                <a:solidFill>
                  <a:schemeClr val="tx1"/>
                </a:solidFill>
                <a:latin typeface="+mn-lt"/>
              </a:rPr>
              <a:t>Erkölcsi kár: </a:t>
            </a:r>
            <a:r>
              <a:rPr lang="de-D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1.200.000,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Euró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!!!</a:t>
            </a: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endParaRPr lang="ro-RO" dirty="0">
              <a:latin typeface="+mn-lt"/>
            </a:endParaRPr>
          </a:p>
        </p:txBody>
      </p:sp>
      <p:pic>
        <p:nvPicPr>
          <p:cNvPr id="8194" name="Picture 2" descr="C:\Users\Mihandreea\Desktop\hot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2348880"/>
            <a:ext cx="7820025" cy="423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099734" y="3654025"/>
            <a:ext cx="990110" cy="1350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-96" charset="-128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50" y="4534208"/>
            <a:ext cx="1620180" cy="11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4521663"/>
            <a:ext cx="9874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1421650" y="5229200"/>
            <a:ext cx="594066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791580" y="32394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kern="0" dirty="0" smtClean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A Bukaresti Második Körzeti Bíróság döntése,</a:t>
            </a:r>
            <a:r>
              <a:rPr lang="de-DE" sz="1600" b="1" kern="0" dirty="0" smtClean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 2011</a:t>
            </a:r>
            <a:r>
              <a:rPr lang="hu-HU" sz="1600" b="1" kern="0" dirty="0" smtClean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.05.26.</a:t>
            </a:r>
            <a:r>
              <a:rPr lang="de-DE" sz="1600" b="1" kern="0" dirty="0" smtClean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 </a:t>
            </a:r>
            <a:r>
              <a:rPr lang="hu-HU" sz="1600" b="1" kern="0" dirty="0" smtClean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melyet hatályában fenntartott a Bukaresti </a:t>
            </a:r>
            <a:r>
              <a:rPr lang="hu-HU" sz="1600" b="1" kern="0" dirty="0" err="1" smtClean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Felelbbviteli</a:t>
            </a:r>
            <a:r>
              <a:rPr lang="hu-HU" sz="1600" b="1" kern="0" dirty="0" smtClean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 Bíróság </a:t>
            </a:r>
            <a:r>
              <a:rPr lang="de-DE" sz="1600" b="1" kern="0" dirty="0" smtClean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2011</a:t>
            </a:r>
            <a:r>
              <a:rPr lang="hu-HU" sz="1600" b="1" kern="0" dirty="0" smtClean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.10.18-i döntése.</a:t>
            </a:r>
            <a:endParaRPr lang="ro-R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344816" cy="1440160"/>
          </a:xfrm>
        </p:spPr>
        <p:txBody>
          <a:bodyPr/>
          <a:lstStyle/>
          <a:p>
            <a:pPr algn="ctr"/>
            <a:r>
              <a:rPr lang="de-A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</a:t>
            </a:r>
            <a:r>
              <a:rPr lang="hu-H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Hogyan viselkednek a biztosítók az elhunytak/károsultak esetén?</a:t>
            </a:r>
            <a:r>
              <a:rPr lang="de-AT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+mn-lt"/>
              </a:rPr>
            </a:br>
            <a:r>
              <a:rPr lang="de-AT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de-AT" sz="2400" dirty="0">
                <a:solidFill>
                  <a:schemeClr val="tx1"/>
                </a:solidFill>
                <a:latin typeface="+mn-lt"/>
              </a:rPr>
            </a:br>
            <a:endParaRPr lang="de-AT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39552" y="2204864"/>
            <a:ext cx="81982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/>
                <a:ea typeface="Geneva"/>
              </a:rPr>
              <a:t>a) </a:t>
            </a:r>
            <a:r>
              <a:rPr lang="hu-HU" sz="2400" dirty="0" smtClean="0">
                <a:solidFill>
                  <a:schemeClr val="tx1"/>
                </a:solidFill>
                <a:latin typeface="Arial"/>
                <a:ea typeface="Geneva"/>
              </a:rPr>
              <a:t>Megvárják a bírósági tárgyalást, majd fizetnek a döntés alapján</a:t>
            </a:r>
            <a:r>
              <a:rPr lang="en-US" sz="2400" dirty="0">
                <a:solidFill>
                  <a:schemeClr val="tx1"/>
                </a:solidFill>
                <a:latin typeface="Arial"/>
                <a:ea typeface="Geneva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/>
                <a:ea typeface="Geneva"/>
              </a:rPr>
            </a:br>
            <a:r>
              <a:rPr lang="en-US" sz="2400" dirty="0">
                <a:solidFill>
                  <a:schemeClr val="tx1"/>
                </a:solidFill>
                <a:latin typeface="Arial"/>
                <a:ea typeface="Geneva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/>
                <a:ea typeface="Geneva"/>
              </a:rPr>
            </a:br>
            <a:r>
              <a:rPr lang="en-US" sz="2400" dirty="0">
                <a:solidFill>
                  <a:schemeClr val="tx1"/>
                </a:solidFill>
                <a:latin typeface="Arial"/>
                <a:ea typeface="Geneva"/>
              </a:rPr>
              <a:t>b) </a:t>
            </a:r>
            <a:r>
              <a:rPr lang="hu-HU" sz="2400" dirty="0">
                <a:solidFill>
                  <a:schemeClr val="tx1"/>
                </a:solidFill>
                <a:latin typeface="Arial"/>
                <a:ea typeface="Geneva"/>
              </a:rPr>
              <a:t>M</a:t>
            </a:r>
            <a:r>
              <a:rPr lang="hu-HU" sz="2400" dirty="0" smtClean="0">
                <a:solidFill>
                  <a:schemeClr val="tx1"/>
                </a:solidFill>
                <a:latin typeface="Arial"/>
                <a:ea typeface="Geneva"/>
              </a:rPr>
              <a:t>egpróbálják a leggyorsabban bíróságon kívül rendezni az ügyet</a:t>
            </a:r>
            <a:r>
              <a:rPr lang="en-US" sz="2400" dirty="0">
                <a:solidFill>
                  <a:schemeClr val="tx1"/>
                </a:solidFill>
                <a:latin typeface="Arial"/>
                <a:ea typeface="Geneva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/>
                <a:ea typeface="Geneva"/>
              </a:rPr>
            </a:br>
            <a:r>
              <a:rPr lang="en-US" sz="2400" dirty="0">
                <a:solidFill>
                  <a:schemeClr val="tx1"/>
                </a:solidFill>
                <a:latin typeface="Arial"/>
                <a:ea typeface="Geneva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/>
                <a:ea typeface="Geneva"/>
              </a:rPr>
            </a:br>
            <a:endParaRPr lang="de-AT" sz="2400" dirty="0">
              <a:solidFill>
                <a:schemeClr val="tx1"/>
              </a:solidFill>
              <a:latin typeface="Arial"/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411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Line 16"/>
          <p:cNvSpPr>
            <a:spLocks noChangeShapeType="1"/>
          </p:cNvSpPr>
          <p:nvPr/>
        </p:nvSpPr>
        <p:spPr bwMode="auto">
          <a:xfrm rot="-5400000">
            <a:off x="-3276601" y="3427413"/>
            <a:ext cx="6858001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Geneva"/>
            </a:endParaRPr>
          </a:p>
        </p:txBody>
      </p:sp>
      <p:sp>
        <p:nvSpPr>
          <p:cNvPr id="14338" name="Line 17"/>
          <p:cNvSpPr>
            <a:spLocks noChangeShapeType="1"/>
          </p:cNvSpPr>
          <p:nvPr/>
        </p:nvSpPr>
        <p:spPr bwMode="auto">
          <a:xfrm rot="-5400000">
            <a:off x="-3216276" y="3427413"/>
            <a:ext cx="6858001" cy="0"/>
          </a:xfrm>
          <a:prstGeom prst="line">
            <a:avLst/>
          </a:prstGeom>
          <a:noFill/>
          <a:ln w="1524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Geneva"/>
            </a:endParaRPr>
          </a:p>
        </p:txBody>
      </p:sp>
      <p:sp>
        <p:nvSpPr>
          <p:cNvPr id="14339" name="Line 18"/>
          <p:cNvSpPr>
            <a:spLocks noChangeShapeType="1"/>
          </p:cNvSpPr>
          <p:nvPr/>
        </p:nvSpPr>
        <p:spPr bwMode="auto">
          <a:xfrm rot="-5400000">
            <a:off x="-3059112" y="3429000"/>
            <a:ext cx="685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Geneva"/>
            </a:endParaRPr>
          </a:p>
        </p:txBody>
      </p:sp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1104900" y="2724150"/>
            <a:ext cx="777875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10000"/>
              </a:lnSpc>
            </a:pPr>
            <a:endParaRPr lang="de-DE" sz="3500">
              <a:solidFill>
                <a:srgbClr val="FFFFFF"/>
              </a:solidFill>
              <a:latin typeface="Lucida Sans" pitchFamily="34" charset="0"/>
              <a:ea typeface="Geneva"/>
            </a:endParaRPr>
          </a:p>
          <a:p>
            <a:pPr algn="ctr">
              <a:lnSpc>
                <a:spcPct val="110000"/>
              </a:lnSpc>
            </a:pPr>
            <a:endParaRPr lang="de-DE" sz="3500">
              <a:solidFill>
                <a:srgbClr val="FFFFFF"/>
              </a:solidFill>
              <a:latin typeface="Lucida Sans" pitchFamily="34" charset="0"/>
              <a:ea typeface="Geneva"/>
            </a:endParaRPr>
          </a:p>
          <a:p>
            <a:pPr algn="ctr">
              <a:lnSpc>
                <a:spcPct val="110000"/>
              </a:lnSpc>
            </a:pPr>
            <a:endParaRPr lang="de-DE" sz="3500">
              <a:solidFill>
                <a:srgbClr val="FFFFFF"/>
              </a:solidFill>
              <a:latin typeface="Lucida Sans" pitchFamily="34" charset="0"/>
              <a:ea typeface="Geneva"/>
            </a:endParaRPr>
          </a:p>
          <a:p>
            <a:pPr algn="r">
              <a:lnSpc>
                <a:spcPct val="110000"/>
              </a:lnSpc>
            </a:pPr>
            <a:endParaRPr lang="de-DE">
              <a:solidFill>
                <a:srgbClr val="FFFFFF"/>
              </a:solidFill>
              <a:latin typeface="Lucida Sans" pitchFamily="34" charset="0"/>
              <a:ea typeface="Geneva"/>
            </a:endParaRPr>
          </a:p>
        </p:txBody>
      </p:sp>
      <p:sp>
        <p:nvSpPr>
          <p:cNvPr id="14341" name="Title 5"/>
          <p:cNvSpPr>
            <a:spLocks noGrp="1"/>
          </p:cNvSpPr>
          <p:nvPr>
            <p:ph type="title"/>
          </p:nvPr>
        </p:nvSpPr>
        <p:spPr bwMode="auto">
          <a:xfrm>
            <a:off x="654050" y="116632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u-HU" sz="2000" b="1" dirty="0" smtClean="0">
                <a:solidFill>
                  <a:schemeClr val="tx1"/>
                </a:solidFill>
                <a:latin typeface="+mn-lt"/>
              </a:rPr>
              <a:t>IGÉNYEK RENDEZÉSE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hu-HU" b="1" dirty="0" smtClean="0">
                <a:solidFill>
                  <a:schemeClr val="tx1"/>
                </a:solidFill>
                <a:latin typeface="+mn-lt"/>
              </a:rPr>
              <a:t>Összehasonlító elemzés a bírósági döntésen alapuló és a bíróságon kívüli kárrendezésről.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graphicFrame>
        <p:nvGraphicFramePr>
          <p:cNvPr id="14389" name="Group 5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44336"/>
              </p:ext>
            </p:extLst>
          </p:nvPr>
        </p:nvGraphicFramePr>
        <p:xfrm>
          <a:off x="409899" y="1369854"/>
          <a:ext cx="8493967" cy="4983480"/>
        </p:xfrm>
        <a:graphic>
          <a:graphicData uri="http://schemas.openxmlformats.org/drawingml/2006/table">
            <a:tbl>
              <a:tblPr/>
              <a:tblGrid>
                <a:gridCol w="2159365"/>
                <a:gridCol w="2968331"/>
                <a:gridCol w="3366271"/>
              </a:tblGrid>
              <a:tr h="921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Eset #1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Igények bíróságon kívül rendezve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Eset #2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Igények bírósági döntésen alapuló rendezése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24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Baleset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. 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dátuma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/ 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helye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2010.10.09., Románia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2009.12.03., Románia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57E"/>
                    </a:solidFill>
                  </a:tcPr>
                </a:tc>
              </a:tr>
              <a:tr h="3893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Felelősségb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iztosító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B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olgár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B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olgár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24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Első értesítés az ügyről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2012.08.22.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(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2 évvel a baleset után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2013.02.27.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(3,3 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évvel a baleset után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57E"/>
                    </a:solidFill>
                  </a:tcPr>
                </a:tc>
              </a:tr>
              <a:tr h="6324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Első </a:t>
                      </a:r>
                      <a:r>
                        <a:rPr kumimoji="0" lang="hu-H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kártartalékbecslés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Egyéni tartalék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: Eur 100.000 / mat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ematikai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tartalék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: Eur 50.000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Egyéni tartalék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: Eur 50.000 / matematikai tartalék: Eur 20.000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57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Kártartalék 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hónap után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: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Egyéni tartalék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: Eur 800.000 / matematikai tartalék: Eur 30.000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57E"/>
                    </a:solidFill>
                  </a:tcPr>
                </a:tc>
              </a:tr>
              <a:tr h="6324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Kártartalék 6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hónap után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Egyéni tartalék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: Eur 500.000 / mat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ematikai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tartalék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: Eur 20.000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24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Kártartalék 9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hónap után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Egyéni tartalék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: Eur 200.000 / mat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ematikai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tartalék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: Eur 50.000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57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30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1143000" y="698500"/>
            <a:ext cx="7315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en-US" sz="800">
              <a:solidFill>
                <a:srgbClr val="FFFFFF"/>
              </a:solidFill>
              <a:latin typeface="Palatino"/>
              <a:ea typeface="Genev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980171"/>
              </p:ext>
            </p:extLst>
          </p:nvPr>
        </p:nvGraphicFramePr>
        <p:xfrm>
          <a:off x="554460" y="1084879"/>
          <a:ext cx="8589539" cy="5224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868"/>
                <a:gridCol w="3258100"/>
                <a:gridCol w="3437571"/>
              </a:tblGrid>
              <a:tr h="110683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Baleset körülményei: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r>
                        <a:rPr lang="hu-H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Frontális ütközés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endParaRPr lang="hu-HU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r>
                        <a:rPr lang="hu-H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Biztosított átlép az ellenkező sávba és összeütközik a károsult járművével.</a:t>
                      </a:r>
                    </a:p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Biztosított elvesztette a jármű feletti uralmát és egy</a:t>
                      </a:r>
                      <a:r>
                        <a:rPr lang="hu-HU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fának csapódott.</a:t>
                      </a:r>
                      <a:endParaRPr lang="en-US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8224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Biztosított:</a:t>
                      </a:r>
                      <a:r>
                        <a:rPr lang="hu-HU" sz="10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román állampolgár, bolgár felségjelzésű járművet vezet</a:t>
                      </a:r>
                      <a:endParaRPr lang="hu-HU" sz="10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 fontAlgn="b"/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* </a:t>
                      </a:r>
                      <a:r>
                        <a:rPr lang="hu-HU" sz="10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Nincs alkoholos befolyásoltság</a:t>
                      </a:r>
                      <a:endParaRPr lang="en-US" sz="1000" b="0" i="0" u="none" strike="noStrike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Biztosított: román állampolgár, </a:t>
                      </a:r>
                      <a:r>
                        <a:rPr lang="hu-HU" sz="10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bolgár felségjelzésű </a:t>
                      </a:r>
                      <a:r>
                        <a:rPr lang="hu-HU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járművet vezet</a:t>
                      </a:r>
                      <a:endParaRPr lang="en-US" sz="10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*</a:t>
                      </a:r>
                      <a:r>
                        <a:rPr lang="hu-HU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Nincs alkoholos befolyásoltság, 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hu-HU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sebesség (71Km/H</a:t>
                      </a:r>
                      <a:r>
                        <a:rPr lang="hu-HU" sz="1000" baseline="0" dirty="0" smtClean="0">
                          <a:latin typeface="+mn-lt"/>
                        </a:rPr>
                        <a:t>) a megengedett (50 Km/H) felett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57E"/>
                    </a:solidFill>
                  </a:tcPr>
                </a:tc>
              </a:tr>
              <a:tr h="1224138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Következmények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személy vesztette életét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–</a:t>
                      </a:r>
                    </a:p>
                    <a:p>
                      <a:pPr algn="l" fontAlgn="b"/>
                      <a:r>
                        <a:rPr lang="hu-H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személy a károsult járművében </a:t>
                      </a:r>
                      <a:r>
                        <a:rPr lang="hu-HU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és</a:t>
                      </a:r>
                      <a:endParaRPr lang="en-US" sz="10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 </a:t>
                      </a:r>
                      <a:r>
                        <a:rPr lang="hu-HU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személy a biztosított járművében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</a:p>
                    <a:p>
                      <a:pPr algn="l" fontAlgn="b"/>
                      <a:r>
                        <a:rPr lang="hu-HU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Beleértve a vezetőt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</a:t>
                      </a:r>
                      <a:r>
                        <a:rPr lang="hu-H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személy súlyos testi sérülésekkel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4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utas</a:t>
                      </a:r>
                      <a:r>
                        <a:rPr lang="hu-HU" sz="1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 biztosított járművében életét vesztette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hu-H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 vezető nem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762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Büntetőjogi</a:t>
                      </a:r>
                      <a:r>
                        <a:rPr lang="hu-HU" sz="14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Nyomozás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 hónap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hu-H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az elkövető</a:t>
                      </a:r>
                      <a:r>
                        <a:rPr lang="hu-HU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elhunyt a baleset következtében, vizsgálva 3 rendbeli gondatlan emberölés és egy rendbeli testi sértés ügyében)</a:t>
                      </a:r>
                      <a:endParaRPr lang="en-US" sz="10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 </a:t>
                      </a:r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hónap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r>
                        <a:rPr lang="hu-H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 vezető</a:t>
                      </a:r>
                      <a:r>
                        <a:rPr lang="hu-HU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ellen vádat emeltek gondatlanságból elkövetett emberölés vádjával.</a:t>
                      </a:r>
                      <a:endParaRPr lang="hu-HU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57E"/>
                    </a:solidFill>
                  </a:tcPr>
                </a:tc>
              </a:tr>
              <a:tr h="89762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 vád</a:t>
                      </a:r>
                      <a:r>
                        <a:rPr lang="hu-HU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határozatát</a:t>
                      </a:r>
                    </a:p>
                    <a:p>
                      <a:pPr algn="l" fontAlgn="b"/>
                      <a:r>
                        <a:rPr lang="hu-HU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 hatóságok ekkor hozták: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2012.01.10.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2013.01.25.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4175"/>
              </p:ext>
            </p:extLst>
          </p:nvPr>
        </p:nvGraphicFramePr>
        <p:xfrm>
          <a:off x="2699792" y="476672"/>
          <a:ext cx="6444208" cy="504056"/>
        </p:xfrm>
        <a:graphic>
          <a:graphicData uri="http://schemas.openxmlformats.org/drawingml/2006/table">
            <a:tbl>
              <a:tblPr/>
              <a:tblGrid>
                <a:gridCol w="3024336"/>
                <a:gridCol w="3419872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Eset  #1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Eset #2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4408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61248"/>
            <a:ext cx="1511300" cy="86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909382"/>
              </p:ext>
            </p:extLst>
          </p:nvPr>
        </p:nvGraphicFramePr>
        <p:xfrm>
          <a:off x="561070" y="1196751"/>
          <a:ext cx="8475426" cy="532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186"/>
                <a:gridCol w="3114901"/>
                <a:gridCol w="3187339"/>
              </a:tblGrid>
              <a:tr h="87456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Áldozatok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személy károsult járművében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nő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51 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éves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1 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gyermek elhunyt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(5 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éves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3 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felnőtt</a:t>
                      </a:r>
                      <a:r>
                        <a:rPr lang="hu-HU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elhunyt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(18-48 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éves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B57E"/>
                    </a:solidFill>
                  </a:tcPr>
                </a:tc>
              </a:tr>
              <a:tr h="658339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 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személy vesztette életét  a biztosított járművében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1 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személy sérült</a:t>
                      </a:r>
                      <a:r>
                        <a:rPr lang="hu-HU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férfi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48 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éves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393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i="0" u="none" strike="noStrike" kern="120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Ki támasztott</a:t>
                      </a:r>
                      <a:r>
                        <a:rPr lang="hu-HU" sz="2000" b="1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igényt</a:t>
                      </a:r>
                      <a:r>
                        <a:rPr lang="en-US" sz="2000" b="1" i="0" u="none" strike="noStrike" kern="120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károsult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53 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éves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</a:p>
                    <a:p>
                      <a:pPr marL="0" indent="0" algn="ctr" fontAlgn="b">
                        <a:buFontTx/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harmadfokú rokkantság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15 </a:t>
                      </a:r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polgári jogi fél követelt kártérítést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B57E"/>
                    </a:solidFill>
                  </a:tcPr>
                </a:tc>
              </a:tr>
              <a:tr h="61176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Az elszenvedett testi sérelmekért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Áldozatok szülei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44393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90 napos gyógyászati</a:t>
                      </a:r>
                      <a:r>
                        <a:rPr lang="hu-HU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kezelés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Áldozatok testvérei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B57E"/>
                    </a:solidFill>
                  </a:tcPr>
                </a:tc>
              </a:tr>
              <a:tr h="443938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és 51 éves felesége</a:t>
                      </a:r>
                      <a:r>
                        <a:rPr lang="hu-HU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haláláért.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Feleségek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443938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károsult fia</a:t>
                      </a:r>
                      <a:r>
                        <a:rPr kumimoji="0" lang="hu-H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u-H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anyja haláláért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Áldozatok gyermekei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: 2 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kiskorú</a:t>
                      </a:r>
                      <a:r>
                        <a:rPr lang="hu-HU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gyermek.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57E"/>
                    </a:solidFill>
                  </a:tcPr>
                </a:tc>
              </a:tr>
              <a:tr h="44393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                    </a:t>
                      </a:r>
                      <a:r>
                        <a:rPr lang="hu-HU" sz="20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Megfogalmazott igények</a:t>
                      </a:r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ctr" fontAlgn="b"/>
                      <a:endParaRPr lang="en-US" sz="20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2.000.000 </a:t>
                      </a:r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Euró</a:t>
                      </a:r>
                      <a:r>
                        <a:rPr lang="hu-HU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erkölcsi kárként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1.320.000 </a:t>
                      </a:r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Euró erkölcsi kárként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962206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1.700 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euró anyagi kár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6.500 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euró anyagi</a:t>
                      </a:r>
                      <a:r>
                        <a:rPr lang="hu-HU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kár és tartás a 2 gyermeknek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B57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71001"/>
              </p:ext>
            </p:extLst>
          </p:nvPr>
        </p:nvGraphicFramePr>
        <p:xfrm>
          <a:off x="2627784" y="260648"/>
          <a:ext cx="6444210" cy="798699"/>
        </p:xfrm>
        <a:graphic>
          <a:graphicData uri="http://schemas.openxmlformats.org/drawingml/2006/table">
            <a:tbl>
              <a:tblPr/>
              <a:tblGrid>
                <a:gridCol w="3222105"/>
                <a:gridCol w="3222105"/>
              </a:tblGrid>
              <a:tr h="7986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Eset #1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Eset #2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7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1143000" y="698500"/>
            <a:ext cx="7315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en-US" sz="800">
              <a:solidFill>
                <a:srgbClr val="FFFFFF"/>
              </a:solidFill>
              <a:latin typeface="Palatino"/>
              <a:ea typeface="Genev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381692"/>
              </p:ext>
            </p:extLst>
          </p:nvPr>
        </p:nvGraphicFramePr>
        <p:xfrm>
          <a:off x="395536" y="980728"/>
          <a:ext cx="8496945" cy="52501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2315"/>
                <a:gridCol w="3269886"/>
                <a:gridCol w="2394744"/>
              </a:tblGrid>
              <a:tr h="434134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Bíróság</a:t>
                      </a:r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: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u="none" strike="noStrike" dirty="0" smtClean="0">
                        <a:latin typeface="Calibri" pitchFamily="34" charset="0"/>
                      </a:endParaRPr>
                    </a:p>
                    <a:p>
                      <a:pPr algn="ctr" fontAlgn="b"/>
                      <a:r>
                        <a:rPr lang="hu-HU" sz="1800" u="none" strike="noStrike" dirty="0" smtClean="0">
                          <a:latin typeface="Calibri" pitchFamily="34" charset="0"/>
                        </a:rPr>
                        <a:t>Polgári</a:t>
                      </a:r>
                      <a:r>
                        <a:rPr lang="hu-HU" sz="1800" u="none" strike="noStrike" baseline="0" dirty="0" smtClean="0">
                          <a:latin typeface="Calibri" pitchFamily="34" charset="0"/>
                        </a:rPr>
                        <a:t> eljárás</a:t>
                      </a:r>
                      <a:endParaRPr lang="en-US" sz="1800" u="none" strike="noStrike" dirty="0" smtClean="0">
                        <a:latin typeface="Calibri" pitchFamily="34" charset="0"/>
                      </a:endParaRPr>
                    </a:p>
                    <a:p>
                      <a:pPr algn="ctr" fontAlgn="b"/>
                      <a:r>
                        <a:rPr lang="hu-HU" sz="1800" u="none" strike="noStrike" dirty="0" smtClean="0">
                          <a:latin typeface="Calibri" pitchFamily="34" charset="0"/>
                        </a:rPr>
                        <a:t>Bukaresti Bíróság</a:t>
                      </a:r>
                      <a:endParaRPr lang="en-US" sz="1800" u="none" strike="noStrike" dirty="0">
                        <a:latin typeface="Calibri" pitchFamily="34" charset="0"/>
                      </a:endParaRPr>
                    </a:p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u="none" strike="noStrike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Büntetőjogi eljárás</a:t>
                      </a:r>
                      <a:endParaRPr lang="en-US" sz="1800" b="1" u="none" strike="noStrike" kern="1200" dirty="0" smtClean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hu-HU" sz="1800" b="1" u="none" strike="noStrike" kern="1200" dirty="0" err="1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Bufteai</a:t>
                      </a:r>
                      <a:r>
                        <a:rPr lang="hu-HU" sz="1800" b="1" u="none" strike="noStrike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Bíróság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100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latin typeface="+mn-lt"/>
                        </a:rPr>
                        <a:t>Megegyezés</a:t>
                      </a:r>
                      <a:r>
                        <a:rPr lang="hu-HU" sz="1600" u="none" strike="noStrike" baseline="0" dirty="0" smtClean="0">
                          <a:latin typeface="+mn-lt"/>
                        </a:rPr>
                        <a:t> a biztosítóval bíróságon kívüli egyezségről: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u="none" strike="noStrike" dirty="0" smtClean="0">
                          <a:latin typeface="+mn-lt"/>
                        </a:rPr>
                        <a:t>Igen</a:t>
                      </a:r>
                      <a:endParaRPr lang="en-US" sz="1400" b="1" u="none" strike="noStrike" dirty="0" smtClean="0">
                        <a:latin typeface="+mn-lt"/>
                      </a:endParaRPr>
                    </a:p>
                    <a:p>
                      <a:pPr algn="ctr"/>
                      <a:endParaRPr lang="en-US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u="none" strike="noStrike" dirty="0" smtClean="0">
                          <a:latin typeface="+mn-lt"/>
                        </a:rPr>
                        <a:t>Nem</a:t>
                      </a:r>
                      <a:endParaRPr lang="en-US" sz="1400" b="1" u="none" strike="noStrike" dirty="0" smtClean="0">
                        <a:latin typeface="+mn-lt"/>
                      </a:endParaRPr>
                    </a:p>
                    <a:p>
                      <a:pPr algn="ctr"/>
                      <a:endParaRPr lang="en-US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43413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latin typeface="+mn-lt"/>
                        </a:rPr>
                        <a:t>Bíróságon kívüli megegyezés</a:t>
                      </a:r>
                      <a:r>
                        <a:rPr lang="hu-HU" sz="1600" u="none" strike="noStrike" baseline="0" dirty="0" smtClean="0">
                          <a:latin typeface="+mn-lt"/>
                        </a:rPr>
                        <a:t> lehetősége</a:t>
                      </a:r>
                      <a:r>
                        <a:rPr lang="en-US" sz="1600" u="none" strike="noStrike" dirty="0" smtClean="0">
                          <a:latin typeface="+mn-lt"/>
                        </a:rPr>
                        <a:t>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latin typeface="+mn-lt"/>
                        </a:rPr>
                        <a:t>Igen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latin typeface="+mn-lt"/>
                        </a:rPr>
                        <a:t>Nem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599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Igények rendezése egyezség útján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u="none" strike="noStrike" kern="1200" dirty="0" smtClean="0">
                          <a:latin typeface="+mn-lt"/>
                        </a:rPr>
                        <a:t>Igen</a:t>
                      </a:r>
                      <a:endParaRPr lang="en-US" sz="1400" b="1" u="none" strike="noStrike" kern="1200" dirty="0" smtClean="0">
                        <a:latin typeface="+mn-lt"/>
                      </a:endParaRPr>
                    </a:p>
                    <a:p>
                      <a:pPr algn="ctr"/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>
                          <a:latin typeface="+mn-lt"/>
                        </a:rPr>
                        <a:t>Nem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</a:tr>
              <a:tr h="31005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Az egyezség okán</a:t>
                      </a:r>
                      <a:r>
                        <a:rPr lang="hu-HU" sz="160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fizetendő kártérítés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latin typeface="+mn-lt"/>
                        </a:rPr>
                        <a:t>60.000 </a:t>
                      </a:r>
                      <a:r>
                        <a:rPr lang="hu-HU" sz="1400" b="1" u="none" strike="noStrike" dirty="0" smtClean="0">
                          <a:latin typeface="+mn-lt"/>
                        </a:rPr>
                        <a:t>Euró</a:t>
                      </a:r>
                      <a:endParaRPr lang="en-US" sz="1400" b="1" u="none" strike="noStrike" dirty="0" smtClean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>
                          <a:latin typeface="+mn-lt"/>
                        </a:rPr>
                        <a:t>Nincs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58746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Az egyezség magában </a:t>
                      </a:r>
                      <a:r>
                        <a:rPr lang="hu-HU" sz="1600" b="1" u="none" strike="noStrike" dirty="0" smtClean="0">
                          <a:latin typeface="+mn-lt"/>
                        </a:rPr>
                        <a:t>foglalta:</a:t>
                      </a:r>
                      <a:endParaRPr lang="en-US" sz="1600" b="1" u="none" strike="noStrike" dirty="0" smtClean="0">
                        <a:latin typeface="+mn-lt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3208338" indent="-174625" algn="l" fontAlgn="b">
                        <a:buFont typeface="Wingdings" pitchFamily="2" charset="2"/>
                        <a:buChar char="ü"/>
                      </a:pPr>
                      <a:r>
                        <a:rPr lang="hu-HU" sz="1600" u="none" strike="noStrike" dirty="0" smtClean="0">
                          <a:latin typeface="+mn-lt"/>
                        </a:rPr>
                        <a:t>Elhunyt feleséggel</a:t>
                      </a:r>
                      <a:r>
                        <a:rPr lang="hu-HU" sz="1600" u="none" strike="noStrike" baseline="0" dirty="0" smtClean="0">
                          <a:latin typeface="+mn-lt"/>
                        </a:rPr>
                        <a:t> kapcsolatos igények</a:t>
                      </a:r>
                      <a:endParaRPr lang="en-US" sz="1600" u="none" strike="noStrike" dirty="0" smtClean="0">
                        <a:latin typeface="+mn-lt"/>
                      </a:endParaRPr>
                    </a:p>
                    <a:p>
                      <a:pPr marL="3208338" indent="-174625" algn="l" fontAlgn="b">
                        <a:buFont typeface="Wingdings" pitchFamily="2" charset="2"/>
                        <a:buChar char="ü"/>
                      </a:pPr>
                      <a:r>
                        <a:rPr lang="hu-HU" sz="16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Testi</a:t>
                      </a:r>
                      <a:r>
                        <a:rPr lang="hu-HU" sz="16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sérüléssel kapcsolatos igények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3208338" indent="-174625" algn="l" fontAlgn="b">
                        <a:buFont typeface="Wingdings" pitchFamily="2" charset="2"/>
                        <a:buChar char="ü"/>
                      </a:pPr>
                      <a:r>
                        <a:rPr lang="hu-HU" sz="1600" u="none" strike="noStrike" dirty="0" smtClean="0">
                          <a:latin typeface="+mn-lt"/>
                        </a:rPr>
                        <a:t>A fiúgyermek igénye anyja elvesztése miatt</a:t>
                      </a:r>
                      <a:endParaRPr lang="en-US" sz="1600" u="none" strike="noStrike" dirty="0" smtClean="0">
                        <a:latin typeface="+mn-lt"/>
                      </a:endParaRPr>
                    </a:p>
                    <a:p>
                      <a:pPr marL="3208338" indent="-174625" algn="l" fontAlgn="b">
                        <a:buFont typeface="Wingdings" pitchFamily="2" charset="2"/>
                        <a:buChar char="ü"/>
                      </a:pPr>
                      <a:r>
                        <a:rPr lang="hu-HU" sz="1600" u="none" strike="noStrike" dirty="0" smtClean="0">
                          <a:latin typeface="+mn-lt"/>
                        </a:rPr>
                        <a:t>A balesettel kapcsolatos minden</a:t>
                      </a:r>
                      <a:r>
                        <a:rPr lang="hu-HU" sz="1600" u="none" strike="noStrike" baseline="0" dirty="0" smtClean="0">
                          <a:latin typeface="+mn-lt"/>
                        </a:rPr>
                        <a:t> költség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3208338" indent="-174625" algn="l" fontAlgn="b">
                        <a:buFont typeface="Wingdings" pitchFamily="2" charset="2"/>
                        <a:buChar char="ü"/>
                      </a:pPr>
                      <a:r>
                        <a:rPr lang="hu-HU" sz="1600" u="none" strike="noStrike" dirty="0" smtClean="0">
                          <a:latin typeface="+mn-lt"/>
                        </a:rPr>
                        <a:t>Igazságszolgáltatási díjak, ügyvédi</a:t>
                      </a:r>
                      <a:r>
                        <a:rPr lang="hu-HU" sz="1600" u="none" strike="noStrike" baseline="0" dirty="0" smtClean="0">
                          <a:latin typeface="+mn-lt"/>
                        </a:rPr>
                        <a:t> díj, stb.</a:t>
                      </a:r>
                      <a:endParaRPr lang="en-US" sz="1600" u="none" strike="noStrike" dirty="0" smtClean="0">
                        <a:latin typeface="+mn-lt"/>
                      </a:endParaRP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 sz="13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761707"/>
              </p:ext>
            </p:extLst>
          </p:nvPr>
        </p:nvGraphicFramePr>
        <p:xfrm>
          <a:off x="3203848" y="429517"/>
          <a:ext cx="5688632" cy="537966"/>
        </p:xfrm>
        <a:graphic>
          <a:graphicData uri="http://schemas.openxmlformats.org/drawingml/2006/table">
            <a:tbl>
              <a:tblPr/>
              <a:tblGrid>
                <a:gridCol w="3312368"/>
                <a:gridCol w="2376264"/>
              </a:tblGrid>
              <a:tr h="53796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Eset #1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Eset #2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4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5304"/>
            <a:ext cx="15065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1143000" y="698500"/>
            <a:ext cx="7315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en-US" sz="800">
              <a:solidFill>
                <a:srgbClr val="FFFFFF"/>
              </a:solidFill>
              <a:latin typeface="Palatino"/>
              <a:ea typeface="Geneva"/>
            </a:endParaRPr>
          </a:p>
        </p:txBody>
      </p:sp>
      <p:graphicFrame>
        <p:nvGraphicFramePr>
          <p:cNvPr id="22569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724891"/>
              </p:ext>
            </p:extLst>
          </p:nvPr>
        </p:nvGraphicFramePr>
        <p:xfrm>
          <a:off x="799924" y="1264614"/>
          <a:ext cx="8236572" cy="5593385"/>
        </p:xfrm>
        <a:graphic>
          <a:graphicData uri="http://schemas.openxmlformats.org/drawingml/2006/table">
            <a:tbl>
              <a:tblPr/>
              <a:tblGrid>
                <a:gridCol w="1558270"/>
                <a:gridCol w="3219247"/>
                <a:gridCol w="3459055"/>
              </a:tblGrid>
              <a:tr h="505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Eset #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2: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Büntetőítélet ,2013.06.12-én, megítélve: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206951">
                <a:tc row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Geneva"/>
                        </a:rPr>
                        <a:t>Bírósági döntés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Genev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50.000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 Euró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 (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fejenként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) 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mint erkölcsi kár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Áldozatok anyjai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695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50.000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 Euró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 (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fejenként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) 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mint erkölcsi kár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Áldozatok apjai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3657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50.000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 Euró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Áldozat lánya és az elhunyt fiú anyja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3657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50.000 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Euró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Áldozat felesége és egy másik áldozat lánya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5637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50.000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 Euró mint erkölcsi kár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Elhunyt áldozat felesége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695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20.000 Euró fejenként mint erkölcsi kár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Áldozat testvérei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5392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20.000 Euró mint erkölcsi kár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Elhunyt áldozat fia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695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20.000 Euró mint erkölcsi kár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Elhunyt áldozat fia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695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20.000 Euró + tartás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Áldozat lánya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 (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kiskorú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695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20.000 Euró + tartás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Áldozat lánya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 (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kiskorú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695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5.000 Euró mint erkölcsi kár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Áldozat testvére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695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5.000 Euró mint erkölcsi kár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Áldozat testvére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695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5.000 Euró mint erkölcsi kár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Áldozat testvére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695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5.000 Euró mint erkölcsi kár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Áldozat testvére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52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37D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350.000   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37D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Euró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37D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        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Erkölcsi kárként megítélt kártérítések teljes összege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797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A büntetőítélet még nem jogerős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; 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mindegyik fél élt perorvoslattal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 - 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másodfokon a Bukaresti Fellebbviteli Bíróság jár el, ahol az elsőfokú ítéleteket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90%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-ban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helybenhagyják.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082214"/>
              </p:ext>
            </p:extLst>
          </p:nvPr>
        </p:nvGraphicFramePr>
        <p:xfrm>
          <a:off x="789660" y="463450"/>
          <a:ext cx="7992888" cy="470100"/>
        </p:xfrm>
        <a:graphic>
          <a:graphicData uri="http://schemas.openxmlformats.org/drawingml/2006/table">
            <a:tbl>
              <a:tblPr/>
              <a:tblGrid>
                <a:gridCol w="1512168"/>
                <a:gridCol w="1656184"/>
                <a:gridCol w="4824536"/>
              </a:tblGrid>
              <a:tr h="47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Eset #1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Bíróságon kívüli megállapodás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9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hangingPunct="0">
              <a:lnSpc>
                <a:spcPct val="110000"/>
              </a:lnSpc>
            </a:pPr>
            <a:r>
              <a:rPr lang="de-DE" sz="2400" b="1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Geneva" pitchFamily="-96" charset="-128"/>
                <a:cs typeface="+mn-cs"/>
              </a:rPr>
              <a:t/>
            </a:r>
            <a:br>
              <a:rPr lang="de-DE" sz="2400" b="1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Geneva" pitchFamily="-96" charset="-128"/>
                <a:cs typeface="+mn-cs"/>
              </a:rPr>
            </a:br>
            <a:r>
              <a:rPr lang="de-DE" sz="2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Geneva" pitchFamily="-96" charset="-128"/>
                <a:cs typeface="+mn-cs"/>
              </a:rPr>
              <a:t/>
            </a:r>
            <a:br>
              <a:rPr lang="de-DE" sz="2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Geneva" pitchFamily="-96" charset="-128"/>
                <a:cs typeface="+mn-cs"/>
              </a:rPr>
            </a:br>
            <a:r>
              <a:rPr lang="de-DE" sz="2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Geneva" pitchFamily="-96" charset="-128"/>
                <a:cs typeface="+mn-cs"/>
              </a:rPr>
              <a:t/>
            </a:r>
            <a:br>
              <a:rPr lang="de-DE" sz="2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Geneva" pitchFamily="-96" charset="-128"/>
                <a:cs typeface="+mn-cs"/>
              </a:rPr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363" y="980728"/>
            <a:ext cx="8480285" cy="4525963"/>
          </a:xfrm>
        </p:spPr>
        <p:txBody>
          <a:bodyPr/>
          <a:lstStyle/>
          <a:p>
            <a:pPr marL="0" lvl="0" indent="0" algn="ctr" eaLnBrk="0" hangingPunct="0">
              <a:lnSpc>
                <a:spcPct val="110000"/>
              </a:lnSpc>
              <a:spcBef>
                <a:spcPct val="0"/>
              </a:spcBef>
              <a:buNone/>
            </a:pPr>
            <a:r>
              <a:rPr lang="de-DE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neva" pitchFamily="-96" charset="-128"/>
              </a:rPr>
              <a:t> </a:t>
            </a:r>
            <a:r>
              <a:rPr lang="hu-HU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Geneva" pitchFamily="-96" charset="-128"/>
              </a:rPr>
              <a:t>Erkölcsi károk</a:t>
            </a:r>
            <a:endParaRPr lang="de-DE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Geneva" pitchFamily="-96" charset="-128"/>
            </a:endParaRPr>
          </a:p>
          <a:p>
            <a:pPr marL="0" lvl="0" indent="0" algn="ctr" eaLnBrk="0" hangingPunct="0">
              <a:lnSpc>
                <a:spcPct val="110000"/>
              </a:lnSpc>
              <a:spcBef>
                <a:spcPct val="0"/>
              </a:spcBef>
              <a:buNone/>
            </a:pPr>
            <a:endParaRPr lang="de-DE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eneva" pitchFamily="-96" charset="-128"/>
            </a:endParaRPr>
          </a:p>
          <a:p>
            <a:pPr marL="0" lvl="0" indent="0" algn="ctr" eaLnBrk="0" hangingPunct="0">
              <a:lnSpc>
                <a:spcPct val="110000"/>
              </a:lnSpc>
              <a:spcBef>
                <a:spcPct val="0"/>
              </a:spcBef>
              <a:buNone/>
            </a:pPr>
            <a:r>
              <a:rPr lang="de-DE" i="1" kern="1200" dirty="0" smtClean="0">
                <a:ea typeface="Geneva" pitchFamily="-96" charset="-128"/>
              </a:rPr>
              <a:t>  </a:t>
            </a:r>
            <a:r>
              <a:rPr lang="de-DE" i="1" kern="1200" dirty="0">
                <a:ea typeface="Geneva" pitchFamily="-96" charset="-128"/>
              </a:rPr>
              <a:t>„H</a:t>
            </a:r>
            <a:r>
              <a:rPr lang="it-IT" i="1" kern="1200" dirty="0">
                <a:ea typeface="Geneva" pitchFamily="-96" charset="-128"/>
              </a:rPr>
              <a:t>oneste vivere, alterum non laedere, </a:t>
            </a:r>
            <a:endParaRPr lang="it-IT" i="1" kern="1200" dirty="0" smtClean="0">
              <a:ea typeface="Geneva" pitchFamily="-96" charset="-128"/>
            </a:endParaRPr>
          </a:p>
          <a:p>
            <a:pPr marL="0" lvl="0" indent="0" algn="ctr" eaLnBrk="0" hangingPunct="0">
              <a:lnSpc>
                <a:spcPct val="110000"/>
              </a:lnSpc>
              <a:spcBef>
                <a:spcPct val="0"/>
              </a:spcBef>
              <a:buNone/>
            </a:pPr>
            <a:r>
              <a:rPr lang="it-IT" i="1" kern="1200" dirty="0" smtClean="0">
                <a:ea typeface="Geneva" pitchFamily="-96" charset="-128"/>
              </a:rPr>
              <a:t>suum </a:t>
            </a:r>
            <a:r>
              <a:rPr lang="it-IT" i="1" kern="1200" dirty="0">
                <a:ea typeface="Geneva" pitchFamily="-96" charset="-128"/>
              </a:rPr>
              <a:t>cuique tribuere</a:t>
            </a:r>
            <a:r>
              <a:rPr lang="de-DE" i="1" kern="1200" dirty="0">
                <a:ea typeface="Geneva" pitchFamily="-96" charset="-128"/>
              </a:rPr>
              <a:t>“ </a:t>
            </a:r>
            <a:endParaRPr lang="de-DE" i="1" kern="1200" dirty="0" smtClean="0">
              <a:ea typeface="Geneva" pitchFamily="-96" charset="-128"/>
            </a:endParaRPr>
          </a:p>
          <a:p>
            <a:pPr marL="0" lvl="0" indent="0" algn="ctr" eaLnBrk="0" hangingPunct="0">
              <a:lnSpc>
                <a:spcPct val="110000"/>
              </a:lnSpc>
              <a:spcBef>
                <a:spcPct val="0"/>
              </a:spcBef>
              <a:buNone/>
            </a:pPr>
            <a:endParaRPr lang="de-DE" sz="2800" i="1" kern="1200" dirty="0" smtClean="0">
              <a:ea typeface="Geneva" pitchFamily="-96" charset="-128"/>
            </a:endParaRPr>
          </a:p>
          <a:p>
            <a:pPr marL="0" lvl="0" indent="0" algn="ctr" eaLnBrk="0" hangingPunct="0">
              <a:lnSpc>
                <a:spcPct val="110000"/>
              </a:lnSpc>
              <a:spcBef>
                <a:spcPct val="0"/>
              </a:spcBef>
              <a:buNone/>
            </a:pPr>
            <a:r>
              <a:rPr lang="it-IT" sz="2400" i="1" kern="1200" dirty="0" smtClean="0">
                <a:ea typeface="Geneva" pitchFamily="-96" charset="-128"/>
              </a:rPr>
              <a:t>(</a:t>
            </a:r>
            <a:r>
              <a:rPr lang="it-IT" sz="2400" i="1" kern="1200" dirty="0">
                <a:ea typeface="Geneva" pitchFamily="-96" charset="-128"/>
              </a:rPr>
              <a:t>Cicero - De officiis: I, 5, 15)</a:t>
            </a:r>
          </a:p>
          <a:p>
            <a:endParaRPr lang="ro-RO" dirty="0"/>
          </a:p>
        </p:txBody>
      </p:sp>
      <p:pic>
        <p:nvPicPr>
          <p:cNvPr id="2050" name="Picture 2" descr="http://odvjetnik-krnic.hr/wp-content/uploads/2013/05/s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71" y="4221088"/>
            <a:ext cx="4463058" cy="182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33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126888"/>
              </p:ext>
            </p:extLst>
          </p:nvPr>
        </p:nvGraphicFramePr>
        <p:xfrm>
          <a:off x="467544" y="1916832"/>
          <a:ext cx="8424863" cy="1971993"/>
        </p:xfrm>
        <a:graphic>
          <a:graphicData uri="http://schemas.openxmlformats.org/drawingml/2006/table">
            <a:tbl>
              <a:tblPr firstRow="1" firstCol="1" bandRow="1"/>
              <a:tblGrid>
                <a:gridCol w="2520280"/>
                <a:gridCol w="2592288"/>
                <a:gridCol w="3312295"/>
              </a:tblGrid>
              <a:tr h="8651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KÖVETKEZTETÉSEK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Támasztott igény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37D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2.001.700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37D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Euró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37D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Támasztott igény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37D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1.320.000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37D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Euró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37D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531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Bíróságon kívül rendezett igény összege: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37D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60.000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37D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Euró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37D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Bíróság által megítélt összeg: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37D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350.000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37D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Euró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37D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320225"/>
              </p:ext>
            </p:extLst>
          </p:nvPr>
        </p:nvGraphicFramePr>
        <p:xfrm>
          <a:off x="2987824" y="1484784"/>
          <a:ext cx="5904656" cy="456878"/>
        </p:xfrm>
        <a:graphic>
          <a:graphicData uri="http://schemas.openxmlformats.org/drawingml/2006/table">
            <a:tbl>
              <a:tblPr firstRow="1" firstCol="1">
                <a:tableStyleId>{8799B23B-EC83-4686-B30A-512413B5E67A}</a:tableStyleId>
              </a:tblPr>
              <a:tblGrid>
                <a:gridCol w="2592288"/>
                <a:gridCol w="3312368"/>
              </a:tblGrid>
              <a:tr h="4568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Eset #1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Eset #2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00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4219929"/>
          </a:xfrm>
        </p:spPr>
        <p:txBody>
          <a:bodyPr/>
          <a:lstStyle/>
          <a:p>
            <a:pPr algn="just"/>
            <a:r>
              <a:rPr lang="hu-HU" sz="2000" dirty="0" smtClean="0"/>
              <a:t>Az „erkölcsi károk” jelensége gyors, kezelhetetlen növekedést mutat az elmúlt 5 évben és az elmúlt 2 évben valódi veszéllyé vált.</a:t>
            </a:r>
          </a:p>
          <a:p>
            <a:pPr algn="just"/>
            <a:endParaRPr lang="en-US" sz="2000" dirty="0" smtClean="0"/>
          </a:p>
          <a:p>
            <a:pPr algn="just"/>
            <a:r>
              <a:rPr lang="hu-HU" sz="2000" dirty="0" smtClean="0"/>
              <a:t>A bíróságok gyakorlata nem egységes.</a:t>
            </a:r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r>
              <a:rPr lang="hu-HU" sz="2000" dirty="0" smtClean="0"/>
              <a:t>Nincs egységes kritériumrendszer, amely alapján a bírák meg tudják állapítani az erkölcsi kár mértékét.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r>
              <a:rPr lang="hu-HU" sz="2000" dirty="0" smtClean="0"/>
              <a:t>Nincs szükség bizonyítékra közeli hozzátartozók (férj, feleség, gyermekek, testvérek, szülők, nagyszülők) esetében.</a:t>
            </a:r>
          </a:p>
        </p:txBody>
      </p:sp>
      <p:pic>
        <p:nvPicPr>
          <p:cNvPr id="1027" name="Picture 3" descr="C:\Users\Mihandreea\Desktop\graph_upwards_arrow_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0928"/>
            <a:ext cx="1907704" cy="1304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116632" y="380699"/>
            <a:ext cx="9577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6" algn="ctr"/>
            <a:r>
              <a:rPr lang="hu-HU" sz="2800" dirty="0" smtClean="0">
                <a:solidFill>
                  <a:schemeClr val="tx1"/>
                </a:solidFill>
                <a:latin typeface="Impact" pitchFamily="34" charset="0"/>
              </a:rPr>
              <a:t>Az „erkölcsi károk” jelenség</a:t>
            </a:r>
            <a:r>
              <a:rPr lang="en-US" sz="2800" dirty="0" smtClean="0">
                <a:solidFill>
                  <a:schemeClr val="tx1"/>
                </a:solidFill>
                <a:latin typeface="Impact" pitchFamily="34" charset="0"/>
              </a:rPr>
              <a:t>:              </a:t>
            </a:r>
            <a:r>
              <a:rPr lang="hu-HU" sz="2800" dirty="0" smtClean="0">
                <a:solidFill>
                  <a:schemeClr val="tx1"/>
                </a:solidFill>
                <a:latin typeface="Impact" pitchFamily="34" charset="0"/>
              </a:rPr>
              <a:t>Tendenciák</a:t>
            </a:r>
            <a:endParaRPr lang="en-US" sz="2800" dirty="0">
              <a:solidFill>
                <a:schemeClr val="tx1"/>
              </a:solidFill>
              <a:latin typeface="Impact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o-R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hu-HU" sz="2400" dirty="0" smtClean="0">
                <a:solidFill>
                  <a:schemeClr val="tx1"/>
                </a:solidFill>
                <a:latin typeface="Impact" pitchFamily="34" charset="0"/>
              </a:rPr>
              <a:t>A BÍRÓSÁGOK ÁLTAL MEGÍTÉLT KÁRTÉRÍTÉSEK MINT ERKÖLCSI KÁROK</a:t>
            </a:r>
            <a:r>
              <a:rPr lang="hu-HU" sz="24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/>
            </a:r>
            <a:br>
              <a:rPr lang="hu-HU" sz="24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</a:br>
            <a:r>
              <a:rPr lang="hu-HU" sz="24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MELYEK  A GYÓGYKEZELÉSBEN ELTÖLTÖTT NAPOK SZÁMÁVAL VANNAK KAPCSOLATBAN – TESTI SÉRÜLÉST ELSZENVEDŐ SZEMÉLYEK</a:t>
            </a:r>
            <a:r>
              <a:rPr lang="en-US" sz="24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</a:br>
            <a:endParaRPr lang="en-US" sz="2400" dirty="0" smtClean="0">
              <a:solidFill>
                <a:schemeClr val="tx1"/>
              </a:solidFill>
              <a:latin typeface="Impact" pitchFamily="34" charset="0"/>
              <a:cs typeface="+mj-cs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 bwMode="auto">
          <a:xfrm>
            <a:off x="467544" y="3140968"/>
            <a:ext cx="8229600" cy="2808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r>
              <a:rPr lang="hu-HU" sz="2400" b="1" u="sng" dirty="0" smtClean="0"/>
              <a:t>Térség</a:t>
            </a:r>
            <a:r>
              <a:rPr lang="de-AT" sz="2400" b="1" dirty="0" smtClean="0"/>
              <a:t>– </a:t>
            </a:r>
            <a:r>
              <a:rPr lang="hu-HU" sz="2400" b="1" dirty="0" smtClean="0"/>
              <a:t>melyik bíróság ítélte meg a kártérítést.</a:t>
            </a:r>
            <a:endParaRPr lang="de-AT" sz="2400" b="1" dirty="0" smtClean="0"/>
          </a:p>
          <a:p>
            <a:pPr eaLnBrk="1" hangingPunct="1">
              <a:buFontTx/>
              <a:buChar char="-"/>
            </a:pPr>
            <a:r>
              <a:rPr lang="hu-HU" sz="2400" b="1" u="sng" dirty="0" smtClean="0"/>
              <a:t>Személy  életkora, nem.</a:t>
            </a:r>
            <a:r>
              <a:rPr lang="de-AT" sz="2400" b="1" dirty="0" smtClean="0"/>
              <a:t> </a:t>
            </a:r>
            <a:endParaRPr lang="hu-HU" sz="2400" b="1" dirty="0" smtClean="0"/>
          </a:p>
          <a:p>
            <a:pPr eaLnBrk="1" hangingPunct="1">
              <a:buFontTx/>
              <a:buChar char="-"/>
            </a:pPr>
            <a:r>
              <a:rPr lang="hu-HU" sz="2400" b="1" dirty="0" smtClean="0"/>
              <a:t>A gyógyuláshoz szükséges </a:t>
            </a:r>
            <a:r>
              <a:rPr lang="hu-HU" sz="2400" b="1" u="sng" dirty="0" smtClean="0"/>
              <a:t>napok</a:t>
            </a:r>
            <a:r>
              <a:rPr lang="hu-HU" sz="2400" b="1" dirty="0" smtClean="0"/>
              <a:t> száma az orvosi bizonyítvány alapján.</a:t>
            </a:r>
            <a:r>
              <a:rPr lang="de-AT" sz="2400" b="1" dirty="0" smtClean="0"/>
              <a:t> </a:t>
            </a:r>
            <a:endParaRPr lang="hu-HU" sz="2400" b="1" dirty="0" smtClean="0"/>
          </a:p>
          <a:p>
            <a:pPr eaLnBrk="1" hangingPunct="1">
              <a:buFontTx/>
              <a:buChar char="-"/>
            </a:pPr>
            <a:r>
              <a:rPr lang="hu-HU" sz="2400" b="1" dirty="0" smtClean="0"/>
              <a:t>Megítélt</a:t>
            </a:r>
            <a:r>
              <a:rPr lang="de-AT" sz="2400" b="1" dirty="0" smtClean="0"/>
              <a:t> </a:t>
            </a:r>
            <a:r>
              <a:rPr lang="hu-HU" sz="2400" b="1" u="sng" dirty="0" smtClean="0"/>
              <a:t>kártérítés.</a:t>
            </a:r>
            <a:endParaRPr lang="de-AT" sz="2800" b="1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    </a:t>
            </a:r>
            <a:endParaRPr lang="en-US" sz="1800" dirty="0" smtClean="0"/>
          </a:p>
          <a:p>
            <a:pPr algn="ctr" eaLnBrk="1" hangingPunct="1">
              <a:buFontTx/>
              <a:buNone/>
            </a:pPr>
            <a:endParaRPr lang="en-US" sz="2000" b="1" dirty="0" smtClean="0"/>
          </a:p>
          <a:p>
            <a:pPr algn="ctr" eaLnBrk="1" hangingPunct="1">
              <a:buFontTx/>
              <a:buNone/>
            </a:pPr>
            <a:endParaRPr lang="en-US" sz="2000" b="1" dirty="0" smtClean="0"/>
          </a:p>
          <a:p>
            <a:pPr algn="ctr" eaLnBrk="1" hangingPunct="1">
              <a:buFontTx/>
              <a:buNone/>
            </a:pPr>
            <a:endParaRPr lang="en-US" sz="2000" b="1" dirty="0" smtClean="0"/>
          </a:p>
          <a:p>
            <a:pPr algn="ctr" eaLnBrk="1" hangingPunct="1">
              <a:buFontTx/>
              <a:buNone/>
            </a:pPr>
            <a:endParaRPr lang="en-US" sz="2000" b="1" dirty="0" smtClean="0"/>
          </a:p>
          <a:p>
            <a:pPr algn="ctr" eaLnBrk="1" hangingPunct="1">
              <a:buFontTx/>
              <a:buNone/>
            </a:pPr>
            <a:endParaRPr lang="ro-RO" sz="2000" b="1" dirty="0" smtClean="0"/>
          </a:p>
          <a:p>
            <a:pPr algn="ctr" eaLnBrk="1" hangingPunct="1">
              <a:buFontTx/>
              <a:buNone/>
            </a:pPr>
            <a:endParaRPr lang="de-AT" sz="2000" dirty="0" smtClean="0"/>
          </a:p>
        </p:txBody>
      </p:sp>
    </p:spTree>
    <p:extLst>
      <p:ext uri="{BB962C8B-B14F-4D97-AF65-F5344CB8AC3E}">
        <p14:creationId xmlns:p14="http://schemas.microsoft.com/office/powerpoint/2010/main" val="1929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39552" y="188640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CRAIOVA – </a:t>
            </a:r>
            <a:r>
              <a:rPr lang="hu-HU" sz="28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Déli térség, </a:t>
            </a:r>
            <a:r>
              <a:rPr lang="en-US" sz="28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Craiova</a:t>
            </a:r>
            <a:r>
              <a:rPr lang="hu-HU" sz="28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i Fellebbviteli Bíróság</a:t>
            </a:r>
            <a:endParaRPr lang="en-US" sz="2800" dirty="0" smtClean="0">
              <a:solidFill>
                <a:schemeClr val="tx1"/>
              </a:solidFill>
              <a:latin typeface="Impact" pitchFamily="34" charset="0"/>
              <a:cs typeface="+mj-cs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3429000"/>
            <a:ext cx="8229600" cy="266476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000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8.900</a:t>
            </a:r>
            <a:r>
              <a:rPr lang="hu-HU" sz="24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Euró</a:t>
            </a:r>
            <a:endParaRPr lang="en-US" sz="2400" b="1" dirty="0" smtClean="0">
              <a:solidFill>
                <a:srgbClr val="00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en-US" sz="2000" b="1" dirty="0" smtClean="0"/>
              <a:t>15 </a:t>
            </a:r>
            <a:r>
              <a:rPr lang="hu-HU" sz="2000" b="1" dirty="0" smtClean="0"/>
              <a:t>éves</a:t>
            </a:r>
            <a:r>
              <a:rPr lang="en-US" sz="2000" b="1" dirty="0" smtClean="0"/>
              <a:t>, </a:t>
            </a:r>
            <a:r>
              <a:rPr lang="hu-HU" sz="2000" b="1" dirty="0" smtClean="0"/>
              <a:t>férfi</a:t>
            </a:r>
            <a:r>
              <a:rPr lang="en-US" sz="2000" b="1" dirty="0" smtClean="0"/>
              <a:t>, </a:t>
            </a:r>
            <a:r>
              <a:rPr lang="hu-HU" sz="2000" b="1" dirty="0" smtClean="0"/>
              <a:t>kiskorú</a:t>
            </a:r>
            <a:endParaRPr lang="en-US" sz="2000" b="1" dirty="0" smtClean="0"/>
          </a:p>
          <a:p>
            <a:pPr algn="ctr" eaLnBrk="1" hangingPunct="1">
              <a:buFontTx/>
              <a:buNone/>
            </a:pPr>
            <a:r>
              <a:rPr lang="en-US" sz="2000" dirty="0" smtClean="0"/>
              <a:t>16-18 </a:t>
            </a:r>
            <a:r>
              <a:rPr lang="hu-HU" sz="2000" dirty="0" smtClean="0"/>
              <a:t>nap egészségügyi kezelés a gyógyulás érdekében, az orvosi bizonyítvány szerint.</a:t>
            </a:r>
            <a:endParaRPr lang="en-US" sz="2000" dirty="0" smtClean="0"/>
          </a:p>
          <a:p>
            <a:pPr algn="ctr" eaLnBrk="1" hangingPunct="1">
              <a:buFontTx/>
              <a:buNone/>
            </a:pPr>
            <a:endParaRPr lang="en-US" sz="2000" b="1" dirty="0" smtClean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928688" y="2286000"/>
            <a:ext cx="6786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AT" sz="2800" b="1">
              <a:solidFill>
                <a:srgbClr val="FFFFFF"/>
              </a:solidFill>
              <a:ea typeface="Geneva"/>
            </a:endParaRPr>
          </a:p>
          <a:p>
            <a:pPr algn="ctr"/>
            <a:endParaRPr lang="de-AT" sz="2800" b="1">
              <a:solidFill>
                <a:srgbClr val="FFFFFF"/>
              </a:solidFill>
              <a:ea typeface="Geneva"/>
            </a:endParaRPr>
          </a:p>
        </p:txBody>
      </p:sp>
      <p:pic>
        <p:nvPicPr>
          <p:cNvPr id="6146" name="Picture 2" descr="C:\Users\Mihaela Tanase\Desktop\harta_romaniei_cu_judet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896031" cy="2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879004" cy="281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0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Impact" pitchFamily="34" charset="0"/>
                <a:cs typeface="+mj-cs"/>
              </a:rPr>
              <a:t>GIURGIU – </a:t>
            </a:r>
            <a:r>
              <a:rPr lang="hu-HU" sz="28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Déli térség</a:t>
            </a:r>
            <a:r>
              <a:rPr lang="en-US" sz="2800" dirty="0">
                <a:solidFill>
                  <a:schemeClr val="tx1"/>
                </a:solidFill>
                <a:latin typeface="Impact" pitchFamily="34" charset="0"/>
                <a:cs typeface="+mj-cs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Impact" pitchFamily="34" charset="0"/>
                <a:cs typeface="+mj-cs"/>
              </a:rPr>
            </a:br>
            <a:r>
              <a:rPr lang="en-US" sz="28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Giurgiu</a:t>
            </a:r>
            <a:r>
              <a:rPr lang="hu-HU" sz="28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i Bíróság</a:t>
            </a:r>
            <a:endParaRPr lang="en-US" sz="2800" dirty="0">
              <a:solidFill>
                <a:schemeClr val="tx1"/>
              </a:solidFill>
              <a:latin typeface="Impact" pitchFamily="34" charset="0"/>
              <a:cs typeface="+mj-cs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 bwMode="auto">
          <a:xfrm>
            <a:off x="683568" y="1760005"/>
            <a:ext cx="3904456" cy="181301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sz="1800" b="1" dirty="0" smtClean="0">
                <a:solidFill>
                  <a:srgbClr val="B9B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3.600</a:t>
            </a:r>
            <a:r>
              <a:rPr lang="hu-HU" sz="1800" b="1" dirty="0" smtClean="0">
                <a:solidFill>
                  <a:srgbClr val="B9B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Euró</a:t>
            </a:r>
            <a:endParaRPr lang="en-US" sz="1800" b="1" dirty="0">
              <a:solidFill>
                <a:srgbClr val="B9B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en-US" sz="1800" b="1" dirty="0" smtClean="0"/>
              <a:t>48 </a:t>
            </a:r>
            <a:r>
              <a:rPr lang="hu-HU" sz="1800" b="1" dirty="0" smtClean="0"/>
              <a:t>éves, nő</a:t>
            </a:r>
            <a:endParaRPr lang="en-US" sz="1800" b="1" dirty="0" smtClean="0"/>
          </a:p>
          <a:p>
            <a:pPr algn="ctr" eaLnBrk="1" hangingPunct="1">
              <a:buFontTx/>
              <a:buNone/>
            </a:pPr>
            <a:r>
              <a:rPr lang="en-US" sz="1800" dirty="0" smtClean="0"/>
              <a:t>30-35 </a:t>
            </a:r>
            <a:r>
              <a:rPr lang="hu-HU" sz="1800" dirty="0" smtClean="0"/>
              <a:t>nap egészségügyi kezelés</a:t>
            </a:r>
            <a:endParaRPr lang="en-US" sz="1800" dirty="0" smtClean="0"/>
          </a:p>
          <a:p>
            <a:pPr algn="ctr" eaLnBrk="1" hangingPunct="1">
              <a:buFontTx/>
              <a:buNone/>
            </a:pPr>
            <a:r>
              <a:rPr lang="en-US" sz="1800" dirty="0" smtClean="0"/>
              <a:t> </a:t>
            </a:r>
            <a:r>
              <a:rPr lang="hu-HU" sz="1800" dirty="0"/>
              <a:t>a gyógyulás érdekében, az orvosi bizonyítvány szerint.</a:t>
            </a:r>
            <a:endParaRPr lang="en-US" sz="1800" dirty="0"/>
          </a:p>
          <a:p>
            <a:pPr algn="ctr" eaLnBrk="1" hangingPunct="1">
              <a:buFontTx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67275"/>
            <a:ext cx="397993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189" y="4509120"/>
            <a:ext cx="674328" cy="60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476368"/>
            <a:ext cx="3672408" cy="276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eaLnBrk="1" hangingPunct="1">
              <a:spcBef>
                <a:spcPct val="20000"/>
              </a:spcBef>
              <a:defRPr/>
            </a:pPr>
            <a:r>
              <a:rPr lang="de-DE" sz="1800" b="1" kern="0" dirty="0" smtClean="0">
                <a:solidFill>
                  <a:srgbClr val="B9B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Geneva"/>
              </a:rPr>
              <a:t>6.600</a:t>
            </a:r>
            <a:r>
              <a:rPr lang="hu-HU" sz="1800" b="1" kern="0" dirty="0" smtClean="0">
                <a:solidFill>
                  <a:srgbClr val="B9B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Geneva"/>
              </a:rPr>
              <a:t> Euró</a:t>
            </a:r>
          </a:p>
          <a:p>
            <a:pPr lvl="4" eaLnBrk="1" hangingPunct="1">
              <a:spcBef>
                <a:spcPct val="20000"/>
              </a:spcBef>
              <a:defRPr/>
            </a:pPr>
            <a:r>
              <a:rPr lang="hu-HU" sz="1800" kern="0" dirty="0" smtClean="0">
                <a:solidFill>
                  <a:srgbClr val="B9B9FF"/>
                </a:solidFill>
                <a:latin typeface="Arial"/>
                <a:ea typeface="Geneva"/>
              </a:rPr>
              <a:t> </a:t>
            </a:r>
            <a:r>
              <a:rPr lang="de-DE" sz="1800" b="1" kern="0" dirty="0" smtClean="0">
                <a:latin typeface="Arial"/>
                <a:ea typeface="Geneva"/>
              </a:rPr>
              <a:t>57 </a:t>
            </a:r>
            <a:r>
              <a:rPr lang="hu-HU" sz="1800" b="1" kern="0" dirty="0" smtClean="0">
                <a:latin typeface="Arial"/>
                <a:ea typeface="Geneva"/>
              </a:rPr>
              <a:t>éves</a:t>
            </a:r>
            <a:r>
              <a:rPr lang="de-DE" sz="1800" b="1" kern="0" dirty="0" smtClean="0">
                <a:latin typeface="Arial"/>
                <a:ea typeface="Geneva"/>
              </a:rPr>
              <a:t>, </a:t>
            </a:r>
            <a:r>
              <a:rPr lang="hu-HU" sz="1800" b="1" kern="0" dirty="0" smtClean="0">
                <a:latin typeface="Arial"/>
                <a:ea typeface="Geneva"/>
              </a:rPr>
              <a:t>nő</a:t>
            </a:r>
            <a:endParaRPr lang="de-DE" sz="1800" b="1" kern="0" dirty="0">
              <a:latin typeface="Arial"/>
              <a:ea typeface="Geneva"/>
            </a:endParaRPr>
          </a:p>
          <a:p>
            <a:endParaRPr lang="hu-HU" sz="900" kern="0" dirty="0">
              <a:solidFill>
                <a:srgbClr val="FFFFFF"/>
              </a:solidFill>
              <a:latin typeface="Arial"/>
              <a:ea typeface="Geneva"/>
            </a:endParaRPr>
          </a:p>
          <a:p>
            <a:r>
              <a:rPr lang="de-DE" sz="1800" b="0" kern="0" dirty="0" smtClean="0">
                <a:solidFill>
                  <a:schemeClr val="tx1"/>
                </a:solidFill>
                <a:effectLst/>
                <a:latin typeface="+mn-lt"/>
                <a:ea typeface="Geneva"/>
              </a:rPr>
              <a:t>70 </a:t>
            </a:r>
            <a:r>
              <a:rPr lang="hu-HU" sz="1800" dirty="0"/>
              <a:t>nap egészségügyi </a:t>
            </a:r>
            <a:r>
              <a:rPr lang="hu-HU" sz="1800" dirty="0" smtClean="0"/>
              <a:t>kezelés</a:t>
            </a:r>
            <a:r>
              <a:rPr lang="en-US" sz="1800" dirty="0" smtClean="0"/>
              <a:t> </a:t>
            </a:r>
            <a:r>
              <a:rPr lang="hu-HU" sz="1800" dirty="0"/>
              <a:t>a gyógyulás érdekében, az </a:t>
            </a:r>
            <a:r>
              <a:rPr lang="hu-HU" sz="1800" dirty="0" smtClean="0"/>
              <a:t>           orvosi </a:t>
            </a:r>
            <a:r>
              <a:rPr lang="hu-HU" sz="1800" dirty="0"/>
              <a:t>bizonyítvány </a:t>
            </a:r>
            <a:r>
              <a:rPr lang="hu-HU" sz="1800" dirty="0" smtClean="0"/>
              <a:t>szerint     </a:t>
            </a:r>
            <a:r>
              <a:rPr lang="de-DE" sz="1800" b="0" kern="0" dirty="0" smtClean="0">
                <a:solidFill>
                  <a:schemeClr val="tx1"/>
                </a:solidFill>
                <a:effectLst/>
                <a:latin typeface="+mn-lt"/>
                <a:ea typeface="Geneva"/>
              </a:rPr>
              <a:t>(</a:t>
            </a:r>
            <a:r>
              <a:rPr lang="hu-HU" sz="1800" b="0" kern="0" dirty="0" smtClean="0">
                <a:solidFill>
                  <a:schemeClr val="tx1"/>
                </a:solidFill>
                <a:effectLst/>
                <a:latin typeface="+mn-lt"/>
                <a:ea typeface="Geneva"/>
              </a:rPr>
              <a:t>fogyatékosság</a:t>
            </a:r>
            <a:r>
              <a:rPr lang="de-DE" sz="1800" b="0" kern="0" dirty="0" smtClean="0">
                <a:solidFill>
                  <a:schemeClr val="tx1"/>
                </a:solidFill>
                <a:effectLst/>
                <a:latin typeface="+mn-lt"/>
                <a:ea typeface="Geneva"/>
              </a:rPr>
              <a:t>, </a:t>
            </a:r>
            <a:r>
              <a:rPr lang="hu-HU" sz="1800" b="0" kern="0" dirty="0" smtClean="0">
                <a:solidFill>
                  <a:schemeClr val="tx1"/>
                </a:solidFill>
                <a:effectLst/>
                <a:latin typeface="+mn-lt"/>
                <a:ea typeface="Geneva"/>
              </a:rPr>
              <a:t>a baleset következtében   elvesztette egyik szemét</a:t>
            </a:r>
            <a:r>
              <a:rPr lang="de-DE" sz="1800" b="0" kern="0" dirty="0" smtClean="0">
                <a:solidFill>
                  <a:schemeClr val="tx1"/>
                </a:solidFill>
                <a:effectLst/>
                <a:latin typeface="+mn-lt"/>
                <a:ea typeface="Geneva"/>
              </a:rPr>
              <a:t>)</a:t>
            </a:r>
            <a:endParaRPr lang="de-DE" sz="1800" b="0" kern="0" dirty="0">
              <a:solidFill>
                <a:schemeClr val="tx1"/>
              </a:solidFill>
              <a:effectLst/>
              <a:latin typeface="+mn-lt"/>
              <a:ea typeface="Geneva"/>
            </a:endParaRPr>
          </a:p>
          <a:p>
            <a:pPr lvl="4" eaLnBrk="1" hangingPunct="1">
              <a:spcBef>
                <a:spcPct val="20000"/>
              </a:spcBef>
              <a:defRPr/>
            </a:pPr>
            <a:endParaRPr lang="de-DE" sz="1400" b="1" kern="0" dirty="0">
              <a:solidFill>
                <a:srgbClr val="FFFFFF"/>
              </a:solidFill>
              <a:latin typeface="Lucida Sans" pitchFamily="34" charset="0"/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693165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71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Impact" pitchFamily="34" charset="0"/>
                <a:cs typeface="+mj-cs"/>
              </a:rPr>
              <a:t>MARAMURES – </a:t>
            </a:r>
            <a:r>
              <a:rPr lang="hu-HU" sz="28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Északi térség</a:t>
            </a:r>
            <a:r>
              <a:rPr lang="en-US" sz="2800" dirty="0">
                <a:solidFill>
                  <a:schemeClr val="tx1"/>
                </a:solidFill>
                <a:latin typeface="Impact" pitchFamily="34" charset="0"/>
                <a:cs typeface="+mj-cs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Impact" pitchFamily="34" charset="0"/>
                <a:cs typeface="+mj-cs"/>
              </a:rPr>
            </a:br>
            <a:r>
              <a:rPr lang="en-US" sz="28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SIGHETU MARMATIEI</a:t>
            </a:r>
            <a:r>
              <a:rPr lang="hu-HU" sz="2800" dirty="0" err="1" smtClean="0">
                <a:solidFill>
                  <a:schemeClr val="tx1"/>
                </a:solidFill>
                <a:latin typeface="Impact" pitchFamily="34" charset="0"/>
                <a:cs typeface="+mj-cs"/>
              </a:rPr>
              <a:t>-i</a:t>
            </a:r>
            <a:r>
              <a:rPr lang="hu-HU" sz="28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 Bíróság</a:t>
            </a:r>
            <a:r>
              <a:rPr lang="en-US" sz="2800" dirty="0">
                <a:latin typeface="Impact" pitchFamily="34" charset="0"/>
                <a:cs typeface="+mj-cs"/>
              </a:rPr>
              <a:t/>
            </a:r>
            <a:br>
              <a:rPr lang="en-US" sz="2800" dirty="0">
                <a:latin typeface="Impact" pitchFamily="34" charset="0"/>
                <a:cs typeface="+mj-cs"/>
              </a:rPr>
            </a:br>
            <a:endParaRPr lang="en-US" sz="2800" dirty="0">
              <a:latin typeface="Impact" pitchFamily="34" charset="0"/>
              <a:cs typeface="+mj-cs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 bwMode="auto">
          <a:xfrm>
            <a:off x="251520" y="3653883"/>
            <a:ext cx="8135938" cy="3527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AT" sz="2400" dirty="0" smtClean="0">
              <a:solidFill>
                <a:schemeClr val="bg1"/>
              </a:solidFill>
            </a:endParaRPr>
          </a:p>
          <a:p>
            <a:pPr eaLnBrk="1" hangingPunct="1"/>
            <a:endParaRPr lang="de-AT" sz="2400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r>
              <a:rPr lang="hu-HU" sz="2400" b="1" dirty="0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Euró</a:t>
            </a:r>
            <a:r>
              <a:rPr lang="en-US" sz="2400" b="1" dirty="0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(!!!)</a:t>
            </a:r>
          </a:p>
          <a:p>
            <a:pPr algn="ctr" eaLnBrk="1" hangingPunct="1">
              <a:buFontTx/>
              <a:buNone/>
            </a:pPr>
            <a:r>
              <a:rPr lang="en-US" sz="2400" b="1" dirty="0" smtClean="0"/>
              <a:t>49 </a:t>
            </a:r>
            <a:r>
              <a:rPr lang="hu-HU" sz="2400" b="1" dirty="0" smtClean="0"/>
              <a:t>éves</a:t>
            </a:r>
            <a:r>
              <a:rPr lang="en-US" sz="2400" b="1" dirty="0" smtClean="0"/>
              <a:t>, </a:t>
            </a:r>
            <a:r>
              <a:rPr lang="hu-HU" sz="2400" b="1" dirty="0" smtClean="0"/>
              <a:t>nő</a:t>
            </a:r>
            <a:endParaRPr lang="en-US" sz="2400" b="1" dirty="0" smtClean="0"/>
          </a:p>
          <a:p>
            <a:pPr algn="ctr" eaLnBrk="1" hangingPunct="1">
              <a:buFontTx/>
              <a:buNone/>
            </a:pPr>
            <a:endParaRPr lang="en-US" sz="12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dirty="0" smtClean="0"/>
              <a:t>40-45 </a:t>
            </a:r>
            <a:r>
              <a:rPr lang="hu-HU" sz="2400" dirty="0"/>
              <a:t>nap egészségügyi kezelés</a:t>
            </a:r>
            <a:endParaRPr lang="en-US" sz="2400" dirty="0"/>
          </a:p>
          <a:p>
            <a:pPr algn="ctr" eaLnBrk="1" hangingPunct="1">
              <a:buFontTx/>
              <a:buNone/>
            </a:pPr>
            <a:r>
              <a:rPr lang="en-US" sz="2400" dirty="0"/>
              <a:t> </a:t>
            </a:r>
            <a:r>
              <a:rPr lang="hu-HU" sz="2400" dirty="0"/>
              <a:t>a gyógyulás érdekében, az orvosi bizonyítvány </a:t>
            </a:r>
            <a:r>
              <a:rPr lang="hu-HU" sz="2400" dirty="0" smtClean="0"/>
              <a:t>szerint.</a:t>
            </a:r>
            <a:endParaRPr lang="en-US" sz="2400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60" y="1410865"/>
            <a:ext cx="4281072" cy="3098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99" y="1412776"/>
            <a:ext cx="4105725" cy="307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92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defRPr/>
            </a:pPr>
            <a:r>
              <a:rPr lang="de-DE" sz="2800" dirty="0">
                <a:solidFill>
                  <a:schemeClr val="tx1"/>
                </a:solidFill>
                <a:latin typeface="Impact" pitchFamily="34" charset="0"/>
                <a:cs typeface="+mj-cs"/>
              </a:rPr>
              <a:t>CONSTANTA – </a:t>
            </a:r>
            <a:r>
              <a:rPr lang="hu-HU" sz="28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Délkeleti térség</a:t>
            </a:r>
            <a:r>
              <a:rPr lang="de-DE" sz="2800" dirty="0">
                <a:solidFill>
                  <a:schemeClr val="tx1"/>
                </a:solidFill>
                <a:latin typeface="Impact" pitchFamily="34" charset="0"/>
                <a:cs typeface="+mj-cs"/>
              </a:rPr>
              <a:t/>
            </a:r>
            <a:br>
              <a:rPr lang="de-DE" sz="2800" dirty="0">
                <a:solidFill>
                  <a:schemeClr val="tx1"/>
                </a:solidFill>
                <a:latin typeface="Impact" pitchFamily="34" charset="0"/>
                <a:cs typeface="+mj-cs"/>
              </a:rPr>
            </a:br>
            <a:r>
              <a:rPr lang="de-DE" sz="28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Constanta</a:t>
            </a:r>
            <a:r>
              <a:rPr lang="hu-HU" sz="2800" dirty="0" smtClean="0">
                <a:solidFill>
                  <a:schemeClr val="tx1"/>
                </a:solidFill>
                <a:latin typeface="Impact" pitchFamily="34" charset="0"/>
              </a:rPr>
              <a:t>i Fellebbviteli Bíróság</a:t>
            </a:r>
            <a:r>
              <a:rPr lang="de-DE" sz="2800" dirty="0">
                <a:latin typeface="Impact" pitchFamily="34" charset="0"/>
                <a:cs typeface="+mj-cs"/>
              </a:rPr>
              <a:t/>
            </a:r>
            <a:br>
              <a:rPr lang="de-DE" sz="2800" dirty="0">
                <a:latin typeface="Impact" pitchFamily="34" charset="0"/>
                <a:cs typeface="+mj-cs"/>
              </a:rPr>
            </a:br>
            <a:endParaRPr lang="ro-RO" sz="2800" dirty="0">
              <a:latin typeface="Impact" pitchFamily="34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380" y="1820760"/>
            <a:ext cx="6030566" cy="29527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de-DE" sz="18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4.500</a:t>
            </a:r>
            <a:r>
              <a:rPr lang="hu-HU" sz="18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Euró</a:t>
            </a:r>
            <a:endParaRPr lang="de-DE" sz="1800" b="1" dirty="0" smtClean="0">
              <a:solidFill>
                <a:srgbClr val="00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de-DE" sz="1800" b="1" dirty="0" smtClean="0">
                <a:cs typeface="+mn-cs"/>
              </a:rPr>
              <a:t>37 </a:t>
            </a:r>
            <a:r>
              <a:rPr lang="hu-HU" sz="1800" b="1" dirty="0" smtClean="0">
                <a:cs typeface="+mn-cs"/>
              </a:rPr>
              <a:t>éves, férfi</a:t>
            </a:r>
            <a:endParaRPr lang="de-DE" sz="1800" b="1" dirty="0" smtClean="0">
              <a:cs typeface="+mn-cs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endParaRPr lang="de-DE" sz="1000" b="1" dirty="0" smtClean="0">
              <a:cs typeface="+mn-cs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de-DE" sz="1800" b="1" dirty="0" smtClean="0">
                <a:cs typeface="+mn-cs"/>
              </a:rPr>
              <a:t>45-50 </a:t>
            </a:r>
            <a:r>
              <a:rPr lang="de-DE" sz="1800" b="1" dirty="0" err="1" smtClean="0">
                <a:cs typeface="+mn-cs"/>
              </a:rPr>
              <a:t>days</a:t>
            </a:r>
            <a:r>
              <a:rPr lang="de-DE" sz="1800" b="1" dirty="0" smtClean="0">
                <a:cs typeface="+mn-cs"/>
              </a:rPr>
              <a:t> </a:t>
            </a:r>
            <a:r>
              <a:rPr lang="hu-HU" sz="1800" dirty="0" smtClean="0">
                <a:cs typeface="+mn-cs"/>
              </a:rPr>
              <a:t>egészségügyi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hu-HU" sz="1800" dirty="0" smtClean="0"/>
              <a:t>kezelés</a:t>
            </a:r>
            <a:endParaRPr lang="de-DE" sz="1800" dirty="0" smtClean="0">
              <a:cs typeface="+mn-cs"/>
            </a:endParaRP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de-DE" sz="1800" dirty="0" smtClean="0">
                <a:solidFill>
                  <a:srgbClr val="FFFFFF"/>
                </a:solidFill>
                <a:cs typeface="+mn-cs"/>
              </a:rPr>
              <a:t> </a:t>
            </a:r>
            <a:endParaRPr lang="de-DE" sz="1800" b="1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380" y="4773510"/>
            <a:ext cx="504533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de-DE" sz="1800" b="1" dirty="0" smtClean="0">
                <a:solidFill>
                  <a:srgbClr val="00FF99"/>
                </a:solidFill>
              </a:rPr>
              <a:t>80.000 </a:t>
            </a:r>
            <a:r>
              <a:rPr lang="hu-HU" sz="1800" b="1" dirty="0" smtClean="0">
                <a:solidFill>
                  <a:srgbClr val="00FF99"/>
                </a:solidFill>
              </a:rPr>
              <a:t>Euró</a:t>
            </a:r>
            <a:endParaRPr lang="de-DE" sz="1800" b="1" dirty="0">
              <a:solidFill>
                <a:srgbClr val="00FF99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de-DE" sz="1800" b="1" dirty="0"/>
              <a:t>9 </a:t>
            </a:r>
            <a:r>
              <a:rPr lang="hu-HU" sz="1800" b="1" dirty="0" smtClean="0"/>
              <a:t>éves, férfi</a:t>
            </a:r>
            <a:r>
              <a:rPr lang="de-DE" sz="1800" b="1" dirty="0" smtClean="0"/>
              <a:t>, </a:t>
            </a:r>
            <a:r>
              <a:rPr lang="hu-HU" sz="1800" b="1" dirty="0" smtClean="0"/>
              <a:t>kiskorú</a:t>
            </a:r>
            <a:endParaRPr lang="de-DE" sz="1800" b="1" dirty="0"/>
          </a:p>
          <a:p>
            <a:pPr>
              <a:lnSpc>
                <a:spcPct val="110000"/>
              </a:lnSpc>
              <a:defRPr/>
            </a:pPr>
            <a:r>
              <a:rPr lang="de-DE" sz="1800" b="1" dirty="0" smtClean="0">
                <a:solidFill>
                  <a:schemeClr val="tx1"/>
                </a:solidFill>
              </a:rPr>
              <a:t>90-100 </a:t>
            </a:r>
            <a:r>
              <a:rPr lang="hu-HU" sz="1800" dirty="0" smtClean="0">
                <a:solidFill>
                  <a:schemeClr val="tx1"/>
                </a:solidFill>
              </a:rPr>
              <a:t>nap egészségügyi kezelés</a:t>
            </a:r>
            <a:endParaRPr lang="de-DE" sz="1800" b="0" dirty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defRPr/>
            </a:pPr>
            <a:r>
              <a:rPr lang="de-DE" sz="1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29274" y="1854731"/>
            <a:ext cx="3540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sz="1800" b="1" kern="0" dirty="0" smtClean="0">
                <a:solidFill>
                  <a:srgbClr val="00FF99"/>
                </a:solidFill>
                <a:ea typeface="Geneva"/>
              </a:rPr>
              <a:t>50.000 </a:t>
            </a:r>
            <a:r>
              <a:rPr lang="hu-HU" sz="1800" b="1" kern="0" dirty="0" smtClean="0">
                <a:solidFill>
                  <a:srgbClr val="00FF99"/>
                </a:solidFill>
                <a:ea typeface="Geneva"/>
              </a:rPr>
              <a:t>Euró</a:t>
            </a:r>
            <a:r>
              <a:rPr lang="de-DE" sz="1800" b="1" kern="0" dirty="0">
                <a:solidFill>
                  <a:srgbClr val="00FF99"/>
                </a:solidFill>
                <a:ea typeface="Geneva"/>
              </a:rPr>
              <a:t/>
            </a:r>
            <a:br>
              <a:rPr lang="de-DE" sz="1800" b="1" kern="0" dirty="0">
                <a:solidFill>
                  <a:srgbClr val="00FF99"/>
                </a:solidFill>
                <a:ea typeface="Geneva"/>
              </a:rPr>
            </a:br>
            <a:r>
              <a:rPr lang="de-DE" sz="1800" b="1" kern="0" dirty="0">
                <a:ea typeface="Geneva"/>
              </a:rPr>
              <a:t>37 </a:t>
            </a:r>
            <a:r>
              <a:rPr lang="hu-HU" sz="1800" b="1" kern="0" dirty="0" smtClean="0">
                <a:ea typeface="Geneva"/>
              </a:rPr>
              <a:t>éves, férfi</a:t>
            </a:r>
            <a:r>
              <a:rPr lang="de-DE" sz="1800" b="1" kern="0" dirty="0">
                <a:ea typeface="Geneva"/>
              </a:rPr>
              <a:t/>
            </a:r>
            <a:br>
              <a:rPr lang="de-DE" sz="1800" b="1" kern="0" dirty="0">
                <a:ea typeface="Geneva"/>
              </a:rPr>
            </a:br>
            <a:r>
              <a:rPr lang="de-DE" sz="1800" b="1" kern="0" dirty="0" smtClean="0">
                <a:solidFill>
                  <a:schemeClr val="tx1"/>
                </a:solidFill>
                <a:ea typeface="Geneva"/>
              </a:rPr>
              <a:t>180-190 </a:t>
            </a:r>
            <a:r>
              <a:rPr lang="hu-HU" sz="1800" kern="0" dirty="0" smtClean="0">
                <a:solidFill>
                  <a:schemeClr val="tx1"/>
                </a:solidFill>
                <a:ea typeface="Geneva"/>
              </a:rPr>
              <a:t>nap egészségügyi kezelés</a:t>
            </a:r>
            <a:endParaRPr lang="ro-RO" sz="1800" b="0" dirty="0">
              <a:solidFill>
                <a:schemeClr val="tx1"/>
              </a:solidFill>
              <a:ea typeface="Geneva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680" y="3158166"/>
            <a:ext cx="4320406" cy="3127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54" y="5280100"/>
            <a:ext cx="1259632" cy="11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020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76250" y="503238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Impact" pitchFamily="34" charset="0"/>
                <a:cs typeface="+mj-cs"/>
              </a:rPr>
              <a:t>BUCHAREST – </a:t>
            </a:r>
            <a:r>
              <a:rPr lang="hu-HU" sz="28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Déli térség</a:t>
            </a:r>
            <a:r>
              <a:rPr lang="en-US" sz="2800" dirty="0">
                <a:solidFill>
                  <a:schemeClr val="tx1"/>
                </a:solidFill>
                <a:latin typeface="Impact" pitchFamily="34" charset="0"/>
                <a:cs typeface="+mj-cs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Impact" pitchFamily="34" charset="0"/>
                <a:cs typeface="+mj-cs"/>
              </a:rPr>
            </a:br>
            <a:r>
              <a:rPr lang="hu-HU" sz="28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Bukaresti Fellebbviteli Bíróság</a:t>
            </a:r>
            <a:endParaRPr lang="ro-RO" sz="2800" dirty="0">
              <a:solidFill>
                <a:schemeClr val="tx1"/>
              </a:solidFill>
              <a:latin typeface="Impact" pitchFamily="34" charset="0"/>
              <a:cs typeface="+mj-cs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 bwMode="auto">
          <a:xfrm>
            <a:off x="539552" y="3861048"/>
            <a:ext cx="7788275" cy="331236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sz="2400" b="1" dirty="0" smtClean="0">
                <a:solidFill>
                  <a:srgbClr val="FF937D"/>
                </a:solidFill>
              </a:rPr>
              <a:t>68.000 </a:t>
            </a:r>
            <a:r>
              <a:rPr lang="hu-HU" sz="2400" b="1" dirty="0" smtClean="0">
                <a:solidFill>
                  <a:srgbClr val="FF937D"/>
                </a:solidFill>
              </a:rPr>
              <a:t>Euró </a:t>
            </a:r>
            <a:r>
              <a:rPr lang="en-US" sz="2400" b="1" dirty="0" smtClean="0">
                <a:solidFill>
                  <a:srgbClr val="FF937D"/>
                </a:solidFill>
              </a:rPr>
              <a:t>(!!)</a:t>
            </a:r>
            <a:endParaRPr lang="en-US" sz="2400" b="1" dirty="0">
              <a:solidFill>
                <a:srgbClr val="FF937D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sz="1800" b="1" dirty="0" smtClean="0"/>
              <a:t>40 </a:t>
            </a:r>
            <a:r>
              <a:rPr lang="hu-HU" sz="1800" b="1" dirty="0" smtClean="0"/>
              <a:t>éves</a:t>
            </a:r>
            <a:r>
              <a:rPr lang="en-US" sz="1800" b="1" dirty="0" smtClean="0"/>
              <a:t>, </a:t>
            </a:r>
            <a:r>
              <a:rPr lang="hu-HU" sz="1800" b="1" dirty="0" smtClean="0"/>
              <a:t>nő</a:t>
            </a:r>
            <a:endParaRPr lang="en-US" sz="1800" b="1" dirty="0" smtClean="0"/>
          </a:p>
          <a:p>
            <a:pPr algn="ctr" eaLnBrk="1" hangingPunct="1">
              <a:buFontTx/>
              <a:buNone/>
            </a:pPr>
            <a:r>
              <a:rPr lang="en-US" sz="1800" b="1" dirty="0" smtClean="0"/>
              <a:t>50-55 days </a:t>
            </a:r>
            <a:r>
              <a:rPr lang="hu-HU" sz="1800" dirty="0"/>
              <a:t>nap egészségügyi kezelés</a:t>
            </a:r>
            <a:endParaRPr lang="en-US" sz="1800" dirty="0"/>
          </a:p>
          <a:p>
            <a:pPr algn="ctr" eaLnBrk="1" hangingPunct="1">
              <a:buFontTx/>
              <a:buNone/>
            </a:pPr>
            <a:r>
              <a:rPr lang="en-US" sz="1800" dirty="0"/>
              <a:t> </a:t>
            </a:r>
            <a:r>
              <a:rPr lang="hu-HU" sz="1800" dirty="0"/>
              <a:t>a gyógyulás érdekében, az orvosi bizonyítvány szerint</a:t>
            </a:r>
            <a:endParaRPr lang="en-US" sz="1800" b="1" dirty="0" smtClean="0">
              <a:latin typeface="Lucida Sans" pitchFamily="34" charset="0"/>
            </a:endParaRPr>
          </a:p>
          <a:p>
            <a:pPr marL="0" indent="0" algn="just" eaLnBrk="1" hangingPunct="1">
              <a:buFontTx/>
              <a:buNone/>
            </a:pPr>
            <a:endParaRPr lang="hu-HU" sz="1800" dirty="0" smtClean="0"/>
          </a:p>
          <a:p>
            <a:pPr marL="0" indent="0" algn="just" eaLnBrk="1" hangingPunct="1">
              <a:buFontTx/>
              <a:buNone/>
            </a:pPr>
            <a:r>
              <a:rPr lang="en-US" sz="1800" dirty="0" smtClean="0"/>
              <a:t>* </a:t>
            </a:r>
            <a:r>
              <a:rPr lang="hu-HU" sz="1800" i="1" dirty="0" smtClean="0"/>
              <a:t>A döntés még nem jogerős/megváltoztathatatlan</a:t>
            </a:r>
            <a:endParaRPr lang="ro-RO" sz="1800" dirty="0" smtClean="0"/>
          </a:p>
        </p:txBody>
      </p:sp>
      <p:pic>
        <p:nvPicPr>
          <p:cNvPr id="4" name="Picture 2" descr="C:\Users\Mihaela Tanase\Desktop\harta_romaniei_cu_judet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896031" cy="2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99" y="1398513"/>
            <a:ext cx="3895725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778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ihaela Tanase\Desktop\harta_romaniei_cu_judet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896031" cy="2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5" name="Line 16"/>
          <p:cNvSpPr>
            <a:spLocks noChangeShapeType="1"/>
          </p:cNvSpPr>
          <p:nvPr/>
        </p:nvSpPr>
        <p:spPr bwMode="auto">
          <a:xfrm rot="-5400000">
            <a:off x="-3276601" y="3427413"/>
            <a:ext cx="6858001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Geneva"/>
            </a:endParaRPr>
          </a:p>
        </p:txBody>
      </p:sp>
      <p:sp>
        <p:nvSpPr>
          <p:cNvPr id="31746" name="Line 17"/>
          <p:cNvSpPr>
            <a:spLocks noChangeShapeType="1"/>
          </p:cNvSpPr>
          <p:nvPr/>
        </p:nvSpPr>
        <p:spPr bwMode="auto">
          <a:xfrm rot="-5400000">
            <a:off x="-3216276" y="3427413"/>
            <a:ext cx="6858001" cy="0"/>
          </a:xfrm>
          <a:prstGeom prst="line">
            <a:avLst/>
          </a:prstGeom>
          <a:noFill/>
          <a:ln w="1524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Geneva"/>
            </a:endParaRPr>
          </a:p>
        </p:txBody>
      </p:sp>
      <p:sp>
        <p:nvSpPr>
          <p:cNvPr id="31747" name="Line 18"/>
          <p:cNvSpPr>
            <a:spLocks noChangeShapeType="1"/>
          </p:cNvSpPr>
          <p:nvPr/>
        </p:nvSpPr>
        <p:spPr bwMode="auto">
          <a:xfrm rot="-5400000">
            <a:off x="-3059112" y="3429000"/>
            <a:ext cx="685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Geneva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39552" y="175861"/>
            <a:ext cx="7913687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de-DE" sz="2800" dirty="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rPr>
              <a:t>PITESTI – </a:t>
            </a:r>
            <a:r>
              <a:rPr lang="hu-HU" sz="2800" dirty="0" smtClean="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rPr>
              <a:t>Déli térség</a:t>
            </a:r>
            <a:endParaRPr lang="de-DE" sz="2800" dirty="0">
              <a:solidFill>
                <a:schemeClr val="tx1"/>
              </a:solidFill>
              <a:latin typeface="Impact" pitchFamily="34" charset="0"/>
              <a:ea typeface="+mj-ea"/>
              <a:cs typeface="+mj-cs"/>
            </a:endParaRPr>
          </a:p>
          <a:p>
            <a:pPr algn="ctr">
              <a:lnSpc>
                <a:spcPct val="110000"/>
              </a:lnSpc>
              <a:defRPr/>
            </a:pPr>
            <a:r>
              <a:rPr lang="de-DE" sz="2800" dirty="0" smtClean="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rPr>
              <a:t>PITESTI</a:t>
            </a:r>
            <a:r>
              <a:rPr lang="hu-HU" sz="2800" dirty="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rPr>
              <a:t> </a:t>
            </a:r>
            <a:r>
              <a:rPr lang="hu-HU" sz="2800" dirty="0" smtClean="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rPr>
              <a:t>Bíróság</a:t>
            </a:r>
            <a:endParaRPr lang="de-DE" sz="2800" dirty="0">
              <a:solidFill>
                <a:schemeClr val="tx1"/>
              </a:solidFill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4468143"/>
            <a:ext cx="6336704" cy="135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de-DE" sz="2400" b="1" dirty="0" smtClean="0">
                <a:solidFill>
                  <a:srgbClr val="33CCFF"/>
                </a:solidFill>
              </a:rPr>
              <a:t>9.000 </a:t>
            </a:r>
            <a:r>
              <a:rPr lang="hu-HU" sz="2400" b="1" dirty="0" smtClean="0">
                <a:solidFill>
                  <a:srgbClr val="33CCFF"/>
                </a:solidFill>
              </a:rPr>
              <a:t>Euró</a:t>
            </a:r>
            <a:endParaRPr lang="de-DE" sz="2400" b="1" dirty="0">
              <a:solidFill>
                <a:srgbClr val="33CCFF"/>
              </a:solidFill>
            </a:endParaRPr>
          </a:p>
          <a:p>
            <a:pPr algn="ctr">
              <a:lnSpc>
                <a:spcPct val="110000"/>
              </a:lnSpc>
              <a:defRPr/>
            </a:pPr>
            <a:r>
              <a:rPr lang="de-DE" sz="1800" b="1" dirty="0">
                <a:effectLst/>
                <a:latin typeface="+mj-lt"/>
              </a:rPr>
              <a:t>76 </a:t>
            </a:r>
            <a:r>
              <a:rPr lang="hu-HU" sz="1800" b="1" dirty="0" smtClean="0">
                <a:effectLst/>
                <a:latin typeface="+mj-lt"/>
              </a:rPr>
              <a:t>éves, nő</a:t>
            </a:r>
            <a:endParaRPr lang="de-DE" sz="1800" b="1" dirty="0">
              <a:effectLst/>
              <a:latin typeface="+mj-lt"/>
            </a:endParaRPr>
          </a:p>
          <a:p>
            <a:r>
              <a:rPr lang="de-DE" sz="1800" b="1" dirty="0" smtClean="0">
                <a:solidFill>
                  <a:schemeClr val="tx1"/>
                </a:solidFill>
                <a:latin typeface="+mj-lt"/>
              </a:rPr>
              <a:t>80 </a:t>
            </a:r>
            <a:r>
              <a:rPr lang="hu-HU" sz="1800" dirty="0"/>
              <a:t>nap </a:t>
            </a:r>
            <a:r>
              <a:rPr lang="hu-HU" sz="1800" b="0" dirty="0"/>
              <a:t>egészségügyi kezelés</a:t>
            </a:r>
            <a:endParaRPr lang="en-US" sz="1800" b="0" dirty="0"/>
          </a:p>
          <a:p>
            <a:r>
              <a:rPr lang="en-US" sz="1800" b="0" dirty="0"/>
              <a:t> </a:t>
            </a:r>
            <a:r>
              <a:rPr lang="hu-HU" sz="1800" b="0" dirty="0"/>
              <a:t>a gyógyulás érdekében, az orvosi bizonyítvány szerint</a:t>
            </a:r>
            <a:endParaRPr lang="de-DE" sz="18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4032361" cy="291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27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ihaela Tanase\Desktop\harta_romaniei_cu_judet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3896031" cy="2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3" name="Line 16"/>
          <p:cNvSpPr>
            <a:spLocks noChangeShapeType="1"/>
          </p:cNvSpPr>
          <p:nvPr/>
        </p:nvSpPr>
        <p:spPr bwMode="auto">
          <a:xfrm rot="-5400000">
            <a:off x="-3276601" y="3427413"/>
            <a:ext cx="6858001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Geneva"/>
            </a:endParaRPr>
          </a:p>
        </p:txBody>
      </p:sp>
      <p:sp>
        <p:nvSpPr>
          <p:cNvPr id="33794" name="Line 17"/>
          <p:cNvSpPr>
            <a:spLocks noChangeShapeType="1"/>
          </p:cNvSpPr>
          <p:nvPr/>
        </p:nvSpPr>
        <p:spPr bwMode="auto">
          <a:xfrm rot="-5400000">
            <a:off x="-3216276" y="3427413"/>
            <a:ext cx="6858001" cy="0"/>
          </a:xfrm>
          <a:prstGeom prst="line">
            <a:avLst/>
          </a:prstGeom>
          <a:noFill/>
          <a:ln w="1524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Geneva"/>
            </a:endParaRPr>
          </a:p>
        </p:txBody>
      </p:sp>
      <p:sp>
        <p:nvSpPr>
          <p:cNvPr id="33795" name="Line 18"/>
          <p:cNvSpPr>
            <a:spLocks noChangeShapeType="1"/>
          </p:cNvSpPr>
          <p:nvPr/>
        </p:nvSpPr>
        <p:spPr bwMode="auto">
          <a:xfrm rot="-5400000">
            <a:off x="-3059112" y="3429000"/>
            <a:ext cx="685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Geneva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611188" y="2219325"/>
            <a:ext cx="79136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endParaRPr lang="it-IT" i="1" dirty="0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ct val="110000"/>
              </a:lnSpc>
              <a:defRPr/>
            </a:pPr>
            <a:endParaRPr lang="de-DE" i="1" dirty="0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ct val="110000"/>
              </a:lnSpc>
              <a:defRPr/>
            </a:pPr>
            <a:endParaRPr lang="de-DE" dirty="0">
              <a:solidFill>
                <a:srgbClr val="FFFFFF"/>
              </a:solidFill>
              <a:latin typeface="Lucida Sans" pitchFamily="34" charset="0"/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83568" y="264946"/>
            <a:ext cx="7913687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de-DE" sz="2800" dirty="0">
                <a:solidFill>
                  <a:schemeClr val="tx1"/>
                </a:solidFill>
                <a:latin typeface="Impact" pitchFamily="34" charset="0"/>
              </a:rPr>
              <a:t>RAMNICU VALCEA – </a:t>
            </a:r>
            <a:r>
              <a:rPr lang="hu-HU" sz="2800" dirty="0" smtClean="0">
                <a:solidFill>
                  <a:schemeClr val="tx1"/>
                </a:solidFill>
                <a:latin typeface="Impact" pitchFamily="34" charset="0"/>
              </a:rPr>
              <a:t>Déli térség</a:t>
            </a:r>
            <a:endParaRPr lang="de-DE" sz="2800" dirty="0">
              <a:solidFill>
                <a:schemeClr val="tx1"/>
              </a:solidFill>
              <a:latin typeface="Impact" pitchFamily="34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de-DE" sz="2800" dirty="0" smtClean="0">
                <a:solidFill>
                  <a:schemeClr val="tx1"/>
                </a:solidFill>
                <a:latin typeface="Impact" pitchFamily="34" charset="0"/>
              </a:rPr>
              <a:t>RAMNICU VALCEA</a:t>
            </a:r>
            <a:r>
              <a:rPr lang="hu-HU" sz="2800" dirty="0" smtClean="0">
                <a:solidFill>
                  <a:schemeClr val="tx1"/>
                </a:solidFill>
                <a:latin typeface="Impact" pitchFamily="34" charset="0"/>
              </a:rPr>
              <a:t> Bíróság</a:t>
            </a:r>
            <a:endParaRPr lang="de-DE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0051" y="4598936"/>
            <a:ext cx="6480720" cy="135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de-DE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4.500 </a:t>
            </a:r>
            <a:r>
              <a:rPr lang="hu-H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Euró</a:t>
            </a:r>
            <a:endParaRPr lang="de-DE" sz="2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lnSpc>
                <a:spcPct val="110000"/>
              </a:lnSpc>
              <a:defRPr/>
            </a:pPr>
            <a:r>
              <a:rPr lang="de-DE" sz="1800" b="1" dirty="0">
                <a:solidFill>
                  <a:schemeClr val="tx1"/>
                </a:solidFill>
                <a:effectLst/>
                <a:latin typeface="+mn-lt"/>
              </a:rPr>
              <a:t>85 </a:t>
            </a:r>
            <a:r>
              <a:rPr lang="hu-HU" sz="1800" b="1" dirty="0" smtClean="0">
                <a:solidFill>
                  <a:schemeClr val="tx1"/>
                </a:solidFill>
                <a:effectLst/>
                <a:latin typeface="+mn-lt"/>
              </a:rPr>
              <a:t>éves, nő</a:t>
            </a:r>
            <a:endParaRPr lang="de-DE" sz="1800" b="1" dirty="0">
              <a:solidFill>
                <a:schemeClr val="tx1"/>
              </a:solidFill>
              <a:effectLst/>
              <a:latin typeface="+mn-lt"/>
            </a:endParaRPr>
          </a:p>
          <a:p>
            <a:r>
              <a:rPr lang="de-DE" sz="1800" b="1" dirty="0" smtClean="0">
                <a:solidFill>
                  <a:schemeClr val="tx1"/>
                </a:solidFill>
                <a:effectLst/>
                <a:latin typeface="+mn-lt"/>
              </a:rPr>
              <a:t>80-90 </a:t>
            </a:r>
            <a:r>
              <a:rPr lang="hu-HU" sz="1800" b="0" dirty="0">
                <a:effectLst/>
              </a:rPr>
              <a:t>nap egészségügyi kezelés</a:t>
            </a:r>
            <a:endParaRPr lang="en-US" sz="1800" b="0" dirty="0">
              <a:effectLst/>
            </a:endParaRPr>
          </a:p>
          <a:p>
            <a:r>
              <a:rPr lang="en-US" sz="1800" b="0" dirty="0">
                <a:effectLst/>
              </a:rPr>
              <a:t> </a:t>
            </a:r>
            <a:r>
              <a:rPr lang="hu-HU" sz="1800" b="0" dirty="0">
                <a:effectLst/>
              </a:rPr>
              <a:t>a gyógyulás érdekében, az orvosi bizonyítvány szerint</a:t>
            </a:r>
            <a:endParaRPr lang="de-DE" sz="18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5399" y1="15232" x2="72524" y2="13907"/>
                        <a14:backgroundMark x1="21885" y1="20751" x2="47764" y2="20751"/>
                        <a14:backgroundMark x1="20447" y1="29581" x2="78435" y2="31788"/>
                        <a14:backgroundMark x1="11981" y1="39294" x2="76518" y2="40177"/>
                        <a14:backgroundMark x1="11661" y1="51214" x2="80192" y2="51214"/>
                        <a14:backgroundMark x1="13259" y1="56733" x2="31310" y2="59161"/>
                        <a14:backgroundMark x1="23642" y1="65784" x2="31470" y2="66667"/>
                        <a14:backgroundMark x1="47604" y1="60927" x2="68850" y2="59161"/>
                        <a14:backgroundMark x1="49681" y1="71965" x2="79553" y2="64901"/>
                        <a14:backgroundMark x1="52236" y1="77042" x2="88658" y2="76821"/>
                        <a14:backgroundMark x1="47604" y1="81236" x2="88019" y2="85651"/>
                        <a14:backgroundMark x1="48083" y1="53642" x2="62141" y2="54746"/>
                        <a14:backgroundMark x1="34824" y1="52318" x2="36422" y2="82561"/>
                        <a14:backgroundMark x1="38339" y1="83223" x2="51757" y2="785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18" y="1340768"/>
            <a:ext cx="4320406" cy="312708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3749527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45" y="503675"/>
            <a:ext cx="8229600" cy="1143000"/>
          </a:xfrm>
        </p:spPr>
        <p:txBody>
          <a:bodyPr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Definíció</a:t>
            </a:r>
            <a:endParaRPr lang="ro-R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78720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hu-HU" sz="2000" dirty="0" smtClean="0"/>
              <a:t>Az erkölcsi-, vagy más elnevezés szerint </a:t>
            </a:r>
            <a:r>
              <a:rPr lang="hu-HU" sz="2000" dirty="0" err="1" smtClean="0"/>
              <a:t>patrimoniális</a:t>
            </a:r>
            <a:r>
              <a:rPr lang="hu-HU" sz="2000" dirty="0" smtClean="0"/>
              <a:t> kár </a:t>
            </a:r>
            <a:r>
              <a:rPr lang="hu-HU" sz="2000" dirty="0"/>
              <a:t>a személyiségi </a:t>
            </a:r>
            <a:r>
              <a:rPr lang="hu-HU" sz="2000" dirty="0" smtClean="0"/>
              <a:t>jogok fizikai, pszichológiai és szociális sérelme, vagy egyéb, nem </a:t>
            </a:r>
            <a:r>
              <a:rPr lang="hu-HU" sz="2000" dirty="0" err="1" smtClean="0"/>
              <a:t>patrimoniális</a:t>
            </a:r>
            <a:r>
              <a:rPr lang="hu-HU" sz="2000" dirty="0" smtClean="0"/>
              <a:t> érdekeket megjelenítő jogok sérelme.</a:t>
            </a:r>
            <a:endParaRPr lang="hu-HU" sz="2000" dirty="0"/>
          </a:p>
          <a:p>
            <a:pPr marL="0" indent="0" algn="just">
              <a:buNone/>
            </a:pPr>
            <a:endParaRPr lang="hu-HU" sz="2000" dirty="0" smtClean="0"/>
          </a:p>
          <a:p>
            <a:pPr marL="0" indent="0" algn="just">
              <a:buNone/>
            </a:pPr>
            <a:r>
              <a:rPr lang="hu-HU" sz="2000" dirty="0" smtClean="0"/>
              <a:t>A nem </a:t>
            </a:r>
            <a:r>
              <a:rPr lang="hu-HU" sz="2000" dirty="0" err="1" smtClean="0"/>
              <a:t>patrimoniális</a:t>
            </a:r>
            <a:r>
              <a:rPr lang="hu-HU" sz="2000" dirty="0" smtClean="0"/>
              <a:t> kár (erkölcsi kár) olyan kár, amely értékét nem lehet pénzben meghatározni, mivel nincs gazdasági tartalma.</a:t>
            </a:r>
            <a:endParaRPr lang="hu-HU" sz="2000" dirty="0"/>
          </a:p>
          <a:p>
            <a:pPr marL="0" indent="0" algn="just">
              <a:buNone/>
            </a:pPr>
            <a:endParaRPr lang="de-DE" sz="2000" dirty="0"/>
          </a:p>
          <a:p>
            <a:pPr algn="ctr">
              <a:buFont typeface="Wingdings" pitchFamily="2" charset="2"/>
              <a:buChar char="§"/>
            </a:pPr>
            <a:r>
              <a:rPr lang="de-DE" sz="2000" b="1" dirty="0" smtClean="0"/>
              <a:t>Pretium DOLORIS;</a:t>
            </a:r>
          </a:p>
          <a:p>
            <a:pPr algn="ctr">
              <a:buFont typeface="Wingdings" pitchFamily="2" charset="2"/>
              <a:buChar char="§"/>
            </a:pPr>
            <a:r>
              <a:rPr lang="de-DE" sz="2000" b="1" dirty="0" smtClean="0"/>
              <a:t>Pretium AFFECTIONIS;</a:t>
            </a:r>
          </a:p>
          <a:p>
            <a:pPr algn="ctr">
              <a:buFont typeface="Wingdings" pitchFamily="2" charset="2"/>
              <a:buChar char="§"/>
            </a:pPr>
            <a:r>
              <a:rPr lang="de-DE" sz="2000" b="1" dirty="0" smtClean="0"/>
              <a:t>Pretium  PULCHRITUDINIS;</a:t>
            </a:r>
          </a:p>
          <a:p>
            <a:pPr algn="ctr">
              <a:buFont typeface="Wingdings" pitchFamily="2" charset="2"/>
              <a:buChar char="§"/>
            </a:pPr>
            <a:r>
              <a:rPr lang="de-DE" sz="2000" b="1" dirty="0" smtClean="0"/>
              <a:t>Pretium HEDONE.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val="27848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ihaela Tanase\Desktop\harta_romaniei_cu_judet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3896031" cy="2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683568" y="264946"/>
            <a:ext cx="7913687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de-DE" sz="2800" dirty="0">
                <a:solidFill>
                  <a:schemeClr val="tx1"/>
                </a:solidFill>
                <a:latin typeface="Impact" pitchFamily="34" charset="0"/>
              </a:rPr>
              <a:t>ADJUD  – </a:t>
            </a:r>
            <a:r>
              <a:rPr lang="hu-HU" sz="2800" dirty="0" smtClean="0">
                <a:solidFill>
                  <a:schemeClr val="tx1"/>
                </a:solidFill>
                <a:latin typeface="Impact" pitchFamily="34" charset="0"/>
              </a:rPr>
              <a:t>Keleti térség</a:t>
            </a:r>
            <a:endParaRPr lang="de-DE" sz="2800" dirty="0">
              <a:solidFill>
                <a:schemeClr val="tx1"/>
              </a:solidFill>
              <a:latin typeface="Impact" pitchFamily="34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de-DE" sz="2800" dirty="0" smtClean="0">
                <a:solidFill>
                  <a:schemeClr val="tx1"/>
                </a:solidFill>
                <a:latin typeface="Impact" pitchFamily="34" charset="0"/>
              </a:rPr>
              <a:t>GALATI</a:t>
            </a:r>
            <a:r>
              <a:rPr lang="hu-HU" sz="2800" dirty="0" smtClean="0">
                <a:solidFill>
                  <a:schemeClr val="tx1"/>
                </a:solidFill>
                <a:latin typeface="Impact" pitchFamily="34" charset="0"/>
              </a:rPr>
              <a:t> Fellebbviteli Bíróság</a:t>
            </a:r>
            <a:endParaRPr lang="de-DE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4670903"/>
            <a:ext cx="6552728" cy="154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de-DE" b="1" dirty="0" smtClean="0">
                <a:solidFill>
                  <a:srgbClr val="00FF99"/>
                </a:solidFill>
              </a:rPr>
              <a:t>40.000 </a:t>
            </a:r>
            <a:r>
              <a:rPr lang="hu-HU" b="1" dirty="0" smtClean="0">
                <a:solidFill>
                  <a:srgbClr val="00FF99"/>
                </a:solidFill>
              </a:rPr>
              <a:t>Euró</a:t>
            </a:r>
            <a:endParaRPr lang="de-DE" b="1" dirty="0">
              <a:solidFill>
                <a:srgbClr val="00FF99"/>
              </a:solidFill>
            </a:endParaRPr>
          </a:p>
          <a:p>
            <a:pPr algn="ctr">
              <a:lnSpc>
                <a:spcPct val="110000"/>
              </a:lnSpc>
              <a:defRPr/>
            </a:pPr>
            <a:r>
              <a:rPr lang="de-DE" sz="1800" dirty="0">
                <a:solidFill>
                  <a:schemeClr val="tx1"/>
                </a:solidFill>
                <a:effectLst/>
              </a:rPr>
              <a:t>61 </a:t>
            </a:r>
            <a:r>
              <a:rPr lang="hu-HU" sz="1800" dirty="0" smtClean="0">
                <a:solidFill>
                  <a:schemeClr val="tx1"/>
                </a:solidFill>
                <a:effectLst/>
              </a:rPr>
              <a:t>éves, férfi</a:t>
            </a:r>
            <a:endParaRPr lang="de-DE" sz="1800" dirty="0">
              <a:solidFill>
                <a:schemeClr val="tx1"/>
              </a:solidFill>
              <a:effectLst/>
            </a:endParaRPr>
          </a:p>
          <a:p>
            <a:r>
              <a:rPr lang="de-DE" sz="1800" dirty="0" smtClean="0">
                <a:solidFill>
                  <a:schemeClr val="tx1"/>
                </a:solidFill>
                <a:effectLst/>
              </a:rPr>
              <a:t>90-100 </a:t>
            </a:r>
            <a:r>
              <a:rPr lang="hu-HU" sz="1800" b="0" dirty="0">
                <a:effectLst/>
              </a:rPr>
              <a:t>nap egészségügyi kezelés</a:t>
            </a:r>
            <a:endParaRPr lang="en-US" sz="1800" b="0" dirty="0">
              <a:effectLst/>
            </a:endParaRPr>
          </a:p>
          <a:p>
            <a:r>
              <a:rPr lang="en-US" sz="1800" b="0" dirty="0">
                <a:effectLst/>
              </a:rPr>
              <a:t> </a:t>
            </a:r>
            <a:r>
              <a:rPr lang="hu-HU" sz="1800" b="0" dirty="0">
                <a:effectLst/>
              </a:rPr>
              <a:t>a gyógyulás érdekében, az orvosi bizonyítvány szerint</a:t>
            </a:r>
            <a:endParaRPr lang="de-DE" sz="1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4330" y1="45614" x2="71791" y2="48148"/>
                        <a14:foregroundMark x1="72920" y1="48733" x2="74330" y2="55166"/>
                        <a14:backgroundMark x1="70099" y1="16179" x2="76446" y2="37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1769" y="1412776"/>
            <a:ext cx="4322439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37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552" y="188640"/>
            <a:ext cx="8128000" cy="122413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  <a:defRPr/>
            </a:pPr>
            <a:r>
              <a:rPr lang="de-DE" sz="2800" kern="1200" dirty="0">
                <a:solidFill>
                  <a:schemeClr val="tx1"/>
                </a:solidFill>
                <a:latin typeface="Impact" pitchFamily="34" charset="0"/>
                <a:ea typeface="Geneva" pitchFamily="-96" charset="-128"/>
                <a:cs typeface="+mn-cs"/>
              </a:rPr>
              <a:t>TIMISOARA  – </a:t>
            </a:r>
            <a:r>
              <a:rPr lang="hu-HU" sz="2800" kern="1200" dirty="0" smtClean="0">
                <a:solidFill>
                  <a:schemeClr val="tx1"/>
                </a:solidFill>
                <a:latin typeface="Impact" pitchFamily="34" charset="0"/>
                <a:ea typeface="Geneva" pitchFamily="-96" charset="-128"/>
                <a:cs typeface="+mn-cs"/>
              </a:rPr>
              <a:t>Nyugati térség</a:t>
            </a:r>
            <a:r>
              <a:rPr lang="de-DE" sz="2800" kern="1200" dirty="0">
                <a:solidFill>
                  <a:schemeClr val="tx1"/>
                </a:solidFill>
                <a:latin typeface="Impact" pitchFamily="34" charset="0"/>
                <a:ea typeface="Geneva" pitchFamily="-96" charset="-128"/>
                <a:cs typeface="+mn-cs"/>
              </a:rPr>
              <a:t/>
            </a:r>
            <a:br>
              <a:rPr lang="de-DE" sz="2800" kern="1200" dirty="0">
                <a:solidFill>
                  <a:schemeClr val="tx1"/>
                </a:solidFill>
                <a:latin typeface="Impact" pitchFamily="34" charset="0"/>
                <a:ea typeface="Geneva" pitchFamily="-96" charset="-128"/>
                <a:cs typeface="+mn-cs"/>
              </a:rPr>
            </a:br>
            <a:r>
              <a:rPr lang="de-DE" sz="2800" kern="1200" dirty="0" smtClean="0">
                <a:solidFill>
                  <a:schemeClr val="tx1"/>
                </a:solidFill>
                <a:latin typeface="Impact" pitchFamily="34" charset="0"/>
                <a:ea typeface="Geneva" pitchFamily="-96" charset="-128"/>
                <a:cs typeface="+mn-cs"/>
              </a:rPr>
              <a:t>TIMISOARA</a:t>
            </a:r>
            <a:r>
              <a:rPr lang="hu-HU" sz="2800" kern="1200" dirty="0">
                <a:solidFill>
                  <a:schemeClr val="tx1"/>
                </a:solidFill>
                <a:latin typeface="Impact" pitchFamily="34" charset="0"/>
                <a:ea typeface="Geneva" pitchFamily="-96" charset="-128"/>
                <a:cs typeface="+mn-cs"/>
              </a:rPr>
              <a:t> </a:t>
            </a:r>
            <a:r>
              <a:rPr lang="hu-HU" sz="2800" kern="1200" dirty="0" smtClean="0">
                <a:solidFill>
                  <a:schemeClr val="tx1"/>
                </a:solidFill>
                <a:latin typeface="Impact" pitchFamily="34" charset="0"/>
                <a:ea typeface="Geneva" pitchFamily="-96" charset="-128"/>
                <a:cs typeface="+mn-cs"/>
              </a:rPr>
              <a:t>Fellebbviteli Bíróság</a:t>
            </a:r>
            <a:r>
              <a:rPr lang="de-DE" sz="2800" kern="1200" dirty="0">
                <a:solidFill>
                  <a:srgbClr val="FFFFFF"/>
                </a:solidFill>
                <a:latin typeface="Impact" pitchFamily="34" charset="0"/>
                <a:ea typeface="Geneva" pitchFamily="-96" charset="-128"/>
                <a:cs typeface="+mn-cs"/>
              </a:rPr>
              <a:t/>
            </a:r>
            <a:br>
              <a:rPr lang="de-DE" sz="2800" kern="1200" dirty="0">
                <a:solidFill>
                  <a:srgbClr val="FFFFFF"/>
                </a:solidFill>
                <a:latin typeface="Impact" pitchFamily="34" charset="0"/>
                <a:ea typeface="Geneva" pitchFamily="-96" charset="-128"/>
                <a:cs typeface="+mn-cs"/>
              </a:rPr>
            </a:br>
            <a:endParaRPr lang="de-DE" sz="2800" kern="1200" dirty="0">
              <a:solidFill>
                <a:srgbClr val="FFFFFF"/>
              </a:solidFill>
              <a:latin typeface="Impact" pitchFamily="34" charset="0"/>
              <a:ea typeface="Geneva" pitchFamily="-96" charset="-128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08520" y="3861048"/>
            <a:ext cx="7344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de-DE" sz="2400" b="1" kern="0" dirty="0" smtClean="0">
                <a:solidFill>
                  <a:srgbClr val="FF937D"/>
                </a:solidFill>
                <a:ea typeface="Geneva"/>
              </a:rPr>
              <a:t>30.000</a:t>
            </a:r>
            <a:r>
              <a:rPr lang="hu-HU" sz="2400" b="1" kern="0" dirty="0" smtClean="0">
                <a:solidFill>
                  <a:srgbClr val="FF937D"/>
                </a:solidFill>
                <a:ea typeface="Geneva"/>
              </a:rPr>
              <a:t> Euró</a:t>
            </a:r>
            <a:r>
              <a:rPr lang="de-DE" sz="1800" b="1" kern="0" dirty="0">
                <a:solidFill>
                  <a:srgbClr val="FF93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eneva"/>
              </a:rPr>
              <a:t/>
            </a:r>
            <a:br>
              <a:rPr lang="de-DE" sz="1800" b="1" kern="0" dirty="0">
                <a:solidFill>
                  <a:srgbClr val="FF93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eneva"/>
              </a:rPr>
            </a:br>
            <a:r>
              <a:rPr lang="de-DE" sz="1800" b="1" kern="0" dirty="0">
                <a:effectLst/>
                <a:ea typeface="Geneva"/>
              </a:rPr>
              <a:t>10 </a:t>
            </a:r>
            <a:r>
              <a:rPr lang="hu-HU" sz="1800" b="1" kern="0" dirty="0" smtClean="0">
                <a:effectLst/>
                <a:ea typeface="Geneva"/>
              </a:rPr>
              <a:t>éves, férfi, kiskorú</a:t>
            </a:r>
            <a:endParaRPr lang="de-DE" sz="1800" b="1" kern="0" dirty="0" smtClean="0">
              <a:effectLst/>
              <a:ea typeface="Geneva"/>
            </a:endParaRPr>
          </a:p>
          <a:p>
            <a:r>
              <a:rPr lang="de-DE" sz="1800" b="1" kern="0" dirty="0">
                <a:solidFill>
                  <a:srgbClr val="FFFFFF"/>
                </a:solidFill>
                <a:effectLst/>
                <a:ea typeface="Geneva"/>
              </a:rPr>
              <a:t/>
            </a:r>
            <a:br>
              <a:rPr lang="de-DE" sz="1800" b="1" kern="0" dirty="0">
                <a:solidFill>
                  <a:srgbClr val="FFFFFF"/>
                </a:solidFill>
                <a:effectLst/>
                <a:ea typeface="Geneva"/>
              </a:rPr>
            </a:br>
            <a:r>
              <a:rPr lang="de-DE" sz="1800" b="1" kern="0" dirty="0">
                <a:solidFill>
                  <a:schemeClr val="tx1"/>
                </a:solidFill>
                <a:effectLst/>
                <a:ea typeface="Geneva"/>
              </a:rPr>
              <a:t>180 </a:t>
            </a:r>
            <a:r>
              <a:rPr lang="hu-HU" sz="1800" dirty="0">
                <a:effectLst/>
              </a:rPr>
              <a:t>nap egészségügyi kezelés</a:t>
            </a:r>
            <a:endParaRPr lang="en-US" sz="1800" dirty="0">
              <a:effectLst/>
            </a:endParaRPr>
          </a:p>
          <a:p>
            <a:r>
              <a:rPr lang="en-US" sz="1800" dirty="0">
                <a:effectLst/>
              </a:rPr>
              <a:t> </a:t>
            </a:r>
            <a:r>
              <a:rPr lang="hu-HU" sz="1800" dirty="0">
                <a:effectLst/>
              </a:rPr>
              <a:t>a gyógyulás érdekében, az orvosi bizonyítvány szerint</a:t>
            </a:r>
            <a:r>
              <a:rPr lang="de-DE" sz="1800" b="0" kern="0" dirty="0">
                <a:solidFill>
                  <a:schemeClr val="tx1"/>
                </a:solidFill>
                <a:effectLst/>
                <a:ea typeface="Geneva"/>
              </a:rPr>
              <a:t/>
            </a:r>
            <a:br>
              <a:rPr lang="de-DE" sz="1800" b="0" kern="0" dirty="0">
                <a:solidFill>
                  <a:schemeClr val="tx1"/>
                </a:solidFill>
                <a:effectLst/>
                <a:ea typeface="Geneva"/>
              </a:rPr>
            </a:br>
            <a:r>
              <a:rPr lang="de-DE" sz="1800" b="0" kern="0" dirty="0">
                <a:solidFill>
                  <a:schemeClr val="tx1"/>
                </a:solidFill>
                <a:effectLst/>
                <a:ea typeface="Geneva"/>
              </a:rPr>
              <a:t/>
            </a:r>
            <a:br>
              <a:rPr lang="de-DE" sz="1800" b="0" kern="0" dirty="0">
                <a:solidFill>
                  <a:schemeClr val="tx1"/>
                </a:solidFill>
                <a:effectLst/>
                <a:ea typeface="Geneva"/>
              </a:rPr>
            </a:br>
            <a:r>
              <a:rPr lang="hu-HU" sz="1800" b="0" i="1" kern="0" dirty="0" smtClean="0">
                <a:solidFill>
                  <a:schemeClr val="tx1"/>
                </a:solidFill>
                <a:effectLst/>
                <a:ea typeface="Geneva"/>
              </a:rPr>
              <a:t>*</a:t>
            </a:r>
            <a:r>
              <a:rPr lang="de-DE" sz="1800" b="0" i="1" kern="0" dirty="0" smtClean="0">
                <a:solidFill>
                  <a:schemeClr val="tx1"/>
                </a:solidFill>
                <a:effectLst/>
                <a:ea typeface="Geneva"/>
              </a:rPr>
              <a:t> </a:t>
            </a:r>
            <a:r>
              <a:rPr lang="hu-HU" sz="1800" b="0" i="1" kern="0" dirty="0" smtClean="0">
                <a:solidFill>
                  <a:schemeClr val="tx1"/>
                </a:solidFill>
                <a:effectLst/>
                <a:ea typeface="Geneva"/>
              </a:rPr>
              <a:t>a balesethez hozzájáruló gondatlanság miatt: </a:t>
            </a:r>
            <a:r>
              <a:rPr lang="de-DE" sz="1800" b="0" i="1" kern="0" dirty="0" smtClean="0">
                <a:solidFill>
                  <a:schemeClr val="tx1"/>
                </a:solidFill>
                <a:effectLst/>
                <a:ea typeface="Geneva"/>
              </a:rPr>
              <a:t>50</a:t>
            </a:r>
            <a:r>
              <a:rPr lang="de-DE" sz="1800" b="0" i="1" kern="0" dirty="0">
                <a:solidFill>
                  <a:schemeClr val="tx1"/>
                </a:solidFill>
                <a:effectLst/>
                <a:ea typeface="Geneva"/>
              </a:rPr>
              <a:t>%:50%</a:t>
            </a:r>
            <a:endParaRPr lang="ro-RO" sz="1800" b="0" dirty="0">
              <a:solidFill>
                <a:schemeClr val="tx1"/>
              </a:solidFill>
              <a:effectLst/>
              <a:ea typeface="Geneva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105" y="1628800"/>
            <a:ext cx="4320406" cy="312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521" l="160" r="100000">
                        <a14:backgroundMark x1="27636" y1="44812" x2="30831" y2="61810"/>
                        <a14:backgroundMark x1="11502" y1="36645" x2="24920" y2="41060"/>
                        <a14:backgroundMark x1="24281" y1="56733" x2="17252" y2="72185"/>
                        <a14:backgroundMark x1="22045" y1="25386" x2="67891" y2="28698"/>
                        <a14:backgroundMark x1="26038" y1="11258" x2="73482" y2="19868"/>
                        <a14:backgroundMark x1="16294" y1="23841" x2="67093" y2="35099"/>
                        <a14:backgroundMark x1="29073" y1="39514" x2="78914" y2="39073"/>
                        <a14:backgroundMark x1="33227" y1="50552" x2="83706" y2="52097"/>
                        <a14:backgroundMark x1="23802" y1="68874" x2="33227" y2="87196"/>
                        <a14:backgroundMark x1="29553" y1="86093" x2="58626" y2="85872"/>
                        <a14:backgroundMark x1="28594" y1="75276" x2="69489" y2="75938"/>
                        <a14:backgroundMark x1="36581" y1="70640" x2="80671" y2="73510"/>
                        <a14:backgroundMark x1="36422" y1="61810" x2="36422" y2="61810"/>
                        <a14:backgroundMark x1="34185" y1="67550" x2="34185" y2="67550"/>
                        <a14:backgroundMark x1="88179" y1="64018" x2="88179" y2="64018"/>
                        <a14:backgroundMark x1="52716" y1="85651" x2="75879" y2="84106"/>
                        <a14:backgroundMark x1="77796" y1="82781" x2="84026" y2="82781"/>
                        <a14:backgroundMark x1="86262" y1="63576" x2="85783" y2="81015"/>
                        <a14:backgroundMark x1="77636" y1="56071" x2="76677" y2="69095"/>
                        <a14:backgroundMark x1="67891" y1="54746" x2="69808" y2="69978"/>
                        <a14:backgroundMark x1="57029" y1="50331" x2="57348" y2="68433"/>
                        <a14:backgroundMark x1="50958" y1="54525" x2="52875" y2="67108"/>
                        <a14:backgroundMark x1="41853" y1="55188" x2="42332" y2="67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105" y="1628800"/>
            <a:ext cx="4320406" cy="312708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992034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 bwMode="auto">
          <a:xfrm>
            <a:off x="490938" y="836712"/>
            <a:ext cx="6552728" cy="1728192"/>
          </a:xfrm>
          <a:prstGeom prst="wedgeRoundRect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chemeClr val="tx1"/>
                </a:solidFill>
              </a:rPr>
              <a:t>A fent említett 12 esethez szempontok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1. </a:t>
            </a:r>
            <a:r>
              <a:rPr lang="hu-HU" sz="2000" dirty="0" smtClean="0">
                <a:solidFill>
                  <a:schemeClr val="tx1"/>
                </a:solidFill>
              </a:rPr>
              <a:t>Orvosi bizonyítvány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2. </a:t>
            </a:r>
            <a:r>
              <a:rPr lang="hu-HU" sz="2000" dirty="0" smtClean="0">
                <a:solidFill>
                  <a:schemeClr val="tx1"/>
                </a:solidFill>
              </a:rPr>
              <a:t>A bíróság által megítélt kártérítés</a:t>
            </a:r>
            <a:endParaRPr lang="en-US" sz="200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-96" charset="-128"/>
            </a:endParaRPr>
          </a:p>
        </p:txBody>
      </p:sp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207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sz="1800" b="1" i="1" dirty="0" smtClean="0">
                <a:solidFill>
                  <a:schemeClr val="tx1"/>
                </a:solidFill>
              </a:rPr>
              <a:t>Megjegyzések</a:t>
            </a:r>
            <a:r>
              <a:rPr lang="en-US" sz="1800" b="1" i="1" dirty="0" smtClean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76524"/>
            <a:ext cx="8363272" cy="5360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r>
              <a:rPr lang="hu-HU" sz="2800" dirty="0" smtClean="0"/>
              <a:t>A kártérítésben részesítettek 70 %-a </a:t>
            </a:r>
            <a:r>
              <a:rPr lang="en-US" sz="2800" dirty="0" smtClean="0"/>
              <a:t>= </a:t>
            </a:r>
            <a:r>
              <a:rPr lang="hu-HU" sz="2800" dirty="0" smtClean="0"/>
              <a:t>gyalogosok</a:t>
            </a:r>
            <a:endParaRPr lang="en-US" sz="2800" dirty="0" smtClean="0"/>
          </a:p>
          <a:p>
            <a:r>
              <a:rPr lang="hu-HU" sz="2800" dirty="0" smtClean="0"/>
              <a:t>Az áldozatok: kiskorúak, nyugdíjasok és munkanélküliek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856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8185" y="846759"/>
            <a:ext cx="7831102" cy="14401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-96" charset="-128"/>
            </a:endParaRPr>
          </a:p>
        </p:txBody>
      </p:sp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27404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sz="1800" b="1" i="1" dirty="0" smtClean="0">
                <a:solidFill>
                  <a:schemeClr val="tx1"/>
                </a:solidFill>
              </a:rPr>
              <a:t>Érdekesség</a:t>
            </a:r>
            <a:r>
              <a:rPr lang="en-US" sz="1800" b="1" i="1" dirty="0" smtClean="0">
                <a:solidFill>
                  <a:schemeClr val="tx1"/>
                </a:solidFill>
              </a:rPr>
              <a:t>:</a:t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/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endParaRPr lang="en-US" sz="1800" b="1" i="1" dirty="0" smtClean="0">
              <a:solidFill>
                <a:schemeClr val="tx1"/>
              </a:solidFill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8185" y="548680"/>
            <a:ext cx="7831102" cy="2880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</a:pPr>
            <a:endParaRPr lang="en-US" sz="2000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hu-HU" sz="2000" dirty="0" smtClean="0"/>
              <a:t>Mikor az első 1 millió eurós kártérítést megítélték, egy biztosítási ágazatban dolgozó kollega, aki rendkívül aktívan szerepet vállalt a hatalmas méretű kártérítések problematikájának vizsgálatában egy egyszerű matematikai műveletet hajtott végre: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algn="just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algn="just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algn="just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algn="just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hu-HU" sz="1800" b="1" dirty="0" smtClean="0"/>
              <a:t>1 millió euró = </a:t>
            </a:r>
            <a:r>
              <a:rPr lang="en-US" sz="1800" b="1" dirty="0" smtClean="0"/>
              <a:t>4.000.000 </a:t>
            </a:r>
            <a:r>
              <a:rPr lang="hu-HU" sz="1800" b="1" dirty="0" smtClean="0"/>
              <a:t>LEI </a:t>
            </a:r>
            <a:r>
              <a:rPr lang="en-US" sz="1800" b="1" dirty="0" smtClean="0"/>
              <a:t>= 40.000.000.000  </a:t>
            </a:r>
            <a:r>
              <a:rPr lang="hu-HU" sz="1800" b="1" dirty="0" smtClean="0"/>
              <a:t>régi LEI</a:t>
            </a:r>
            <a:endParaRPr lang="en-US" sz="1800" b="1" dirty="0" smtClean="0"/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hu-HU" sz="1800" dirty="0" smtClean="0"/>
              <a:t>Elosztva 60 másodperccel</a:t>
            </a:r>
            <a:r>
              <a:rPr lang="en-US" sz="1800" dirty="0" smtClean="0"/>
              <a:t>-  </a:t>
            </a:r>
            <a:r>
              <a:rPr lang="hu-HU" sz="1800" dirty="0" smtClean="0"/>
              <a:t>60 perccel</a:t>
            </a:r>
            <a:endParaRPr lang="en-US" sz="1800" dirty="0" smtClean="0"/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hu-HU" sz="1800" dirty="0" smtClean="0"/>
              <a:t>24 órával</a:t>
            </a:r>
            <a:r>
              <a:rPr lang="en-US" sz="1800" dirty="0" smtClean="0"/>
              <a:t> -  </a:t>
            </a:r>
            <a:r>
              <a:rPr lang="hu-HU" sz="1800" dirty="0" smtClean="0"/>
              <a:t>365 nappal </a:t>
            </a:r>
            <a:r>
              <a:rPr lang="en-US" sz="1800" dirty="0" smtClean="0"/>
              <a:t>(1</a:t>
            </a:r>
            <a:r>
              <a:rPr lang="hu-HU" sz="1800" dirty="0" smtClean="0"/>
              <a:t>év</a:t>
            </a:r>
            <a:r>
              <a:rPr lang="en-US" sz="1800" dirty="0" smtClean="0"/>
              <a:t>) 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hu-HU" sz="1800" dirty="0" smtClean="0"/>
              <a:t>Azt eredményezte, hogy az ahhoz szükséges idő, hogy a személy megszámolja a pénzt amit kapott: 1.268 év!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hu-HU" sz="1800" i="1" dirty="0" smtClean="0"/>
              <a:t>*az átváltási árfolyam 2012. Március hónapban érvényes érték</a:t>
            </a:r>
            <a:endParaRPr lang="en-US" sz="1800" i="1" dirty="0" smtClean="0"/>
          </a:p>
        </p:txBody>
      </p:sp>
      <p:pic>
        <p:nvPicPr>
          <p:cNvPr id="8194" name="Picture 2" descr="C:\Users\Mihandreea\Desktop\euro-reuters-sukree-sukpla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2231653" cy="150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13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5576" y="476672"/>
            <a:ext cx="7848872" cy="2304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-96" charset="-128"/>
            </a:endParaRPr>
          </a:p>
        </p:txBody>
      </p:sp>
      <p:sp>
        <p:nvSpPr>
          <p:cNvPr id="4198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576" y="548680"/>
            <a:ext cx="7848872" cy="547280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hu-HU" sz="2000" b="1" dirty="0" smtClean="0"/>
              <a:t>Amíg az északi országokban a halálra az élettel járó kockázatként tekintenek (a hozzátartozók nem jogosultak kártérítésre), Romániában az átlagos erkölcsi kártérítés mértéke 14.000 Euró.</a:t>
            </a:r>
            <a:r>
              <a:rPr lang="en-US" sz="2000" b="1" dirty="0" smtClean="0"/>
              <a:t>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hu-HU" sz="2000" b="1" dirty="0" smtClean="0"/>
              <a:t>Ha ezt az átlagos havi fizetéshez viszonyítjuk; 40 fizetésnyi összeg Romániában, míg 9,1 fizetésnyi összeg más európai államokban.</a:t>
            </a:r>
            <a:endParaRPr lang="en-US" sz="2000" dirty="0" smtClean="0"/>
          </a:p>
          <a:p>
            <a:pPr marL="0" indent="0" algn="just">
              <a:lnSpc>
                <a:spcPct val="80000"/>
              </a:lnSpc>
              <a:buNone/>
            </a:pPr>
            <a:endParaRPr lang="hu-HU" sz="2000" dirty="0" smtClean="0"/>
          </a:p>
          <a:p>
            <a:pPr marL="0" indent="0" algn="just">
              <a:lnSpc>
                <a:spcPct val="80000"/>
              </a:lnSpc>
              <a:buNone/>
            </a:pPr>
            <a:endParaRPr lang="hu-HU" sz="2000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hu-HU" sz="2000" dirty="0" smtClean="0"/>
              <a:t>A román igazságszolgáltatásnak meg kellene értenie, hogy a biztosító csak egy eszköz</a:t>
            </a:r>
            <a:r>
              <a:rPr lang="hu-HU" sz="2000" dirty="0"/>
              <a:t>, amely kiegyensúlyozott, őszinte, </a:t>
            </a:r>
            <a:r>
              <a:rPr lang="hu-HU" sz="2000" dirty="0" smtClean="0"/>
              <a:t>becsületes módon juttatja vissza a pénzt a jogosultaknak.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hu-HU" sz="2000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hu-HU" sz="2000" dirty="0" smtClean="0"/>
              <a:t>Az erkölcsi kár megítélésének nem kellene a biztosítókon vett bosszút jelentenie mert, ahogy a német elv is tartja: „Aki használ, védelmet kap”</a:t>
            </a:r>
            <a:r>
              <a:rPr lang="en-US" sz="2000" dirty="0" smtClean="0"/>
              <a:t> (</a:t>
            </a:r>
            <a:r>
              <a:rPr lang="en-US" sz="2000" i="1" dirty="0" err="1" smtClean="0"/>
              <a:t>Wer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nützt</a:t>
            </a:r>
            <a:r>
              <a:rPr lang="en-US" sz="2000" i="1" dirty="0" smtClean="0"/>
              <a:t>, der </a:t>
            </a:r>
            <a:r>
              <a:rPr lang="en-US" sz="2000" i="1" dirty="0" err="1" smtClean="0"/>
              <a:t>schützt</a:t>
            </a:r>
            <a:r>
              <a:rPr lang="en-US" sz="2000" i="1" dirty="0" smtClean="0"/>
              <a:t>). </a:t>
            </a:r>
          </a:p>
          <a:p>
            <a:pPr marL="0" indent="0" algn="ctr">
              <a:lnSpc>
                <a:spcPct val="80000"/>
              </a:lnSpc>
              <a:buNone/>
            </a:pPr>
            <a:endParaRPr lang="hu-HU" sz="2000" i="1" dirty="0"/>
          </a:p>
          <a:p>
            <a:pPr marL="0" indent="0" algn="ctr">
              <a:lnSpc>
                <a:spcPct val="80000"/>
              </a:lnSpc>
              <a:buNone/>
            </a:pPr>
            <a:r>
              <a:rPr lang="hu-HU" sz="2000" dirty="0"/>
              <a:t>M</a:t>
            </a:r>
            <a:r>
              <a:rPr lang="hu-HU" sz="2000" dirty="0" smtClean="0"/>
              <a:t>ég mindig nem találtuk meg a választ a kérésünkre: mennyibe kerül egy emberi élet?</a:t>
            </a:r>
            <a:r>
              <a:rPr lang="de-DE" sz="2000" dirty="0" smtClean="0"/>
              <a:t> 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281604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692696"/>
            <a:ext cx="8229600" cy="58658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</a:pPr>
            <a:endParaRPr lang="de-DE" sz="2000" dirty="0" smtClean="0"/>
          </a:p>
          <a:p>
            <a:pPr algn="just">
              <a:lnSpc>
                <a:spcPct val="90000"/>
              </a:lnSpc>
            </a:pPr>
            <a:endParaRPr lang="de-DE" sz="2000" dirty="0"/>
          </a:p>
          <a:p>
            <a:pPr algn="just">
              <a:lnSpc>
                <a:spcPct val="90000"/>
              </a:lnSpc>
            </a:pPr>
            <a:r>
              <a:rPr lang="hu-HU" sz="2000" dirty="0" smtClean="0"/>
              <a:t>Másrészről, a Biztosítónak nagyon nyitottnak és érdekeltnek kellene lennie a felperesekkel folytatott tárgyalásokat illetően, a bíróságon kívüli megegyezés céljával. </a:t>
            </a:r>
            <a:endParaRPr lang="de-DE" sz="2000" dirty="0" smtClean="0"/>
          </a:p>
          <a:p>
            <a:pPr algn="just">
              <a:lnSpc>
                <a:spcPct val="90000"/>
              </a:lnSpc>
            </a:pPr>
            <a:endParaRPr lang="hu-HU" sz="2000" dirty="0" smtClean="0"/>
          </a:p>
          <a:p>
            <a:pPr algn="just">
              <a:lnSpc>
                <a:spcPct val="90000"/>
              </a:lnSpc>
            </a:pPr>
            <a:r>
              <a:rPr lang="hu-HU" sz="2000" dirty="0" smtClean="0"/>
              <a:t>Jól ismert tény, hogy már csupán az egyszerű találkozás is a peres felek között (együtt leülni a tárgyalóasztalhoz), hogy megbeszéljék az ügyet, jó eredménnyel illetve egyezség megkötésével zárulhat.</a:t>
            </a:r>
          </a:p>
          <a:p>
            <a:pPr algn="just">
              <a:lnSpc>
                <a:spcPct val="90000"/>
              </a:lnSpc>
            </a:pPr>
            <a:endParaRPr lang="de-DE" sz="2000" dirty="0" smtClean="0"/>
          </a:p>
          <a:p>
            <a:pPr algn="just">
              <a:lnSpc>
                <a:spcPct val="90000"/>
              </a:lnSpc>
            </a:pPr>
            <a:r>
              <a:rPr lang="hu-HU" sz="2000" dirty="0" smtClean="0"/>
              <a:t>Jogi értelemben szólva, már az az egyszerű tény, hogy két jogász egy időben kinyitja az üggyel kapcsolatos aktát és elolvassa a dokumentumokat, egy egyezség elérésével kecsegtet. </a:t>
            </a:r>
            <a:r>
              <a:rPr lang="de-DE" sz="2800" dirty="0" smtClean="0"/>
              <a:t>(</a:t>
            </a:r>
            <a:r>
              <a:rPr lang="de-DE" sz="1800" i="1" dirty="0" smtClean="0"/>
              <a:t>Prof.Dr. Frank E.A.Sander, Harvard Law School, about the placebo phenomena) </a:t>
            </a:r>
            <a:endParaRPr lang="en-US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148654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3357586"/>
          </a:xfrm>
        </p:spPr>
        <p:txBody>
          <a:bodyPr/>
          <a:lstStyle/>
          <a:p>
            <a:pPr marL="0" indent="0" algn="ctr">
              <a:defRPr/>
            </a:pPr>
            <a:r>
              <a:rPr lang="hu-H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Köszönöm</a:t>
            </a:r>
            <a:r>
              <a:rPr lang="de-A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!</a:t>
            </a:r>
            <a:br>
              <a:rPr lang="de-A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de-A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de-A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de-AT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Nagyon</a:t>
            </a:r>
            <a:r>
              <a:rPr lang="de-A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de-AT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kös</a:t>
            </a:r>
            <a:r>
              <a:rPr lang="hu-H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z</a:t>
            </a:r>
            <a:r>
              <a:rPr lang="de-AT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önöm</a:t>
            </a:r>
            <a:r>
              <a:rPr lang="de-A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es </a:t>
            </a:r>
            <a:r>
              <a:rPr lang="de-AT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rem</a:t>
            </a:r>
            <a:r>
              <a:rPr lang="hu-H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é</a:t>
            </a:r>
            <a:r>
              <a:rPr lang="de-AT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lem</a:t>
            </a:r>
            <a:r>
              <a:rPr lang="de-A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nem untattam Önöket !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de-A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85850" y="5429264"/>
            <a:ext cx="6400800" cy="1752600"/>
          </a:xfrm>
        </p:spPr>
        <p:txBody>
          <a:bodyPr/>
          <a:lstStyle/>
          <a:p>
            <a:r>
              <a:rPr lang="en-US" sz="2400" dirty="0" smtClean="0"/>
              <a:t>www.avus-group.com</a:t>
            </a:r>
            <a:endParaRPr lang="en-US" sz="2400" dirty="0"/>
          </a:p>
        </p:txBody>
      </p:sp>
      <p:pic>
        <p:nvPicPr>
          <p:cNvPr id="5" name="Picture 5" descr="C:\Users\Dima\Desktop\2721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3091540"/>
            <a:ext cx="3024336" cy="22139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4" descr="C:\Users\Dima\Desktop\Bored-off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3094299"/>
            <a:ext cx="3024336" cy="22233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810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Az „erkölcsi kár” felfogásai</a:t>
            </a:r>
            <a:r>
              <a:rPr lang="de-DE" sz="2800" dirty="0" smtClean="0">
                <a:solidFill>
                  <a:schemeClr val="tx1"/>
                </a:solidFill>
                <a:latin typeface="Impact" pitchFamily="34" charset="0"/>
              </a:rPr>
              <a:t/>
            </a:r>
            <a:br>
              <a:rPr lang="de-DE" sz="2800" dirty="0" smtClean="0">
                <a:solidFill>
                  <a:schemeClr val="tx1"/>
                </a:solidFill>
                <a:latin typeface="Impact" pitchFamily="34" charset="0"/>
              </a:rPr>
            </a:br>
            <a:endParaRPr lang="ro-RO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28736"/>
            <a:ext cx="8046636" cy="4525963"/>
          </a:xfrm>
        </p:spPr>
        <p:txBody>
          <a:bodyPr/>
          <a:lstStyle/>
          <a:p>
            <a:r>
              <a:rPr lang="hu-HU" sz="2000" dirty="0" smtClean="0"/>
              <a:t>A francia polgári jogban</a:t>
            </a:r>
            <a:r>
              <a:rPr lang="de-DE" sz="2000" dirty="0" smtClean="0"/>
              <a:t>: </a:t>
            </a:r>
          </a:p>
          <a:p>
            <a:pPr>
              <a:buNone/>
            </a:pPr>
            <a:r>
              <a:rPr lang="de-DE" sz="2000" dirty="0" smtClean="0"/>
              <a:t>			- </a:t>
            </a:r>
            <a:r>
              <a:rPr lang="de-D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préjudice moral, dommage moral</a:t>
            </a:r>
          </a:p>
          <a:p>
            <a:endParaRPr lang="de-DE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000" dirty="0" smtClean="0"/>
              <a:t>A svájci polgári jogban</a:t>
            </a:r>
            <a:r>
              <a:rPr lang="de-DE" sz="2000" dirty="0" smtClean="0"/>
              <a:t>: </a:t>
            </a:r>
          </a:p>
          <a:p>
            <a:pPr marL="0" indent="0">
              <a:buNone/>
            </a:pPr>
            <a:r>
              <a:rPr lang="de-DE" sz="2000" dirty="0" smtClean="0"/>
              <a:t>     </a:t>
            </a:r>
            <a:r>
              <a:rPr lang="de-D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préjudice: 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de-D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de-DE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dommage</a:t>
            </a:r>
            <a:r>
              <a:rPr lang="de-D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smtClean="0"/>
              <a:t>(</a:t>
            </a:r>
            <a:r>
              <a:rPr lang="hu-HU" sz="2000" dirty="0" smtClean="0"/>
              <a:t>gazdasági kár</a:t>
            </a:r>
            <a:r>
              <a:rPr lang="de-DE" sz="2000" dirty="0" smtClean="0"/>
              <a:t>)</a:t>
            </a:r>
          </a:p>
          <a:p>
            <a:pPr marL="0" indent="0">
              <a:buNone/>
            </a:pPr>
            <a:r>
              <a:rPr lang="de-DE" sz="2000" dirty="0" smtClean="0"/>
              <a:t>                          - </a:t>
            </a:r>
            <a:r>
              <a:rPr lang="de-D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de-DE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tort</a:t>
            </a:r>
            <a:r>
              <a:rPr lang="de-D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hu-H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smtClean="0"/>
              <a:t>(</a:t>
            </a:r>
            <a:r>
              <a:rPr lang="hu-HU" sz="2000" dirty="0" smtClean="0"/>
              <a:t>személyiségi jogok  						megsértése</a:t>
            </a:r>
            <a:r>
              <a:rPr lang="de-DE" sz="2000" dirty="0" smtClean="0"/>
              <a:t>)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/>
            <a:r>
              <a:rPr lang="hu-HU" sz="2000" dirty="0"/>
              <a:t> </a:t>
            </a:r>
            <a:r>
              <a:rPr lang="hu-HU" sz="2000" dirty="0" smtClean="0"/>
              <a:t>Az angolszász rendszerben</a:t>
            </a:r>
            <a:endParaRPr lang="de-DE" sz="2000" dirty="0" smtClean="0"/>
          </a:p>
          <a:p>
            <a:pPr>
              <a:buNone/>
            </a:pPr>
            <a:r>
              <a:rPr lang="hu-HU" sz="2000" dirty="0"/>
              <a:t>	</a:t>
            </a:r>
            <a:r>
              <a:rPr lang="hu-HU" sz="2000" dirty="0" smtClean="0"/>
              <a:t>		</a:t>
            </a:r>
            <a:r>
              <a:rPr lang="de-DE" sz="2000" dirty="0" smtClean="0"/>
              <a:t>- </a:t>
            </a:r>
            <a:r>
              <a:rPr lang="de-D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 and suffering </a:t>
            </a:r>
          </a:p>
          <a:p>
            <a:pPr>
              <a:buNone/>
            </a:pPr>
            <a:r>
              <a:rPr lang="de-D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- Loss of expectation on life</a:t>
            </a:r>
          </a:p>
          <a:p>
            <a:pPr>
              <a:buNone/>
            </a:pPr>
            <a:r>
              <a:rPr lang="de-D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- Loss of amenity</a:t>
            </a:r>
          </a:p>
          <a:p>
            <a:pPr>
              <a:buNone/>
            </a:pPr>
            <a:r>
              <a:rPr lang="de-D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- Injury of the person</a:t>
            </a:r>
          </a:p>
          <a:p>
            <a:pPr marL="0" indent="0">
              <a:buNone/>
            </a:pPr>
            <a:r>
              <a:rPr lang="de-DE" sz="2000" i="1" dirty="0"/>
              <a:t>	</a:t>
            </a:r>
            <a:r>
              <a:rPr lang="de-DE" sz="2000" i="1" dirty="0" smtClean="0"/>
              <a:t>		</a:t>
            </a:r>
            <a:endParaRPr lang="de-DE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de-DE" sz="2000" dirty="0"/>
          </a:p>
          <a:p>
            <a:pPr marL="1828800" lvl="4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7024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Line 16"/>
          <p:cNvSpPr>
            <a:spLocks noChangeShapeType="1"/>
          </p:cNvSpPr>
          <p:nvPr/>
        </p:nvSpPr>
        <p:spPr bwMode="auto">
          <a:xfrm rot="-5400000">
            <a:off x="-3276601" y="3427413"/>
            <a:ext cx="6858001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rot="-5400000">
            <a:off x="-3216276" y="3427413"/>
            <a:ext cx="6858001" cy="0"/>
          </a:xfrm>
          <a:prstGeom prst="line">
            <a:avLst/>
          </a:prstGeom>
          <a:noFill/>
          <a:ln w="1524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-5400000">
            <a:off x="-3059112" y="3429000"/>
            <a:ext cx="685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736943" y="-1588"/>
            <a:ext cx="7913765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endParaRPr lang="de-DE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de-D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  </a:t>
            </a: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Jogszabályi alapok</a:t>
            </a:r>
            <a:endParaRPr lang="de-DE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it-IT" sz="2000" i="1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just">
              <a:lnSpc>
                <a:spcPct val="110000"/>
              </a:lnSpc>
            </a:pPr>
            <a:endParaRPr lang="it-IT" sz="2000" i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0000"/>
              </a:lnSpc>
            </a:pPr>
            <a:endParaRPr lang="it-IT" sz="2000" i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0000"/>
              </a:lnSpc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Az új román Polgári Törvénykönyv „</a:t>
            </a:r>
            <a:r>
              <a:rPr lang="hu-HU" sz="2000" dirty="0" err="1" smtClean="0">
                <a:solidFill>
                  <a:schemeClr val="tx1"/>
                </a:solidFill>
                <a:latin typeface="+mn-lt"/>
              </a:rPr>
              <a:t>Cod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 Civil” (hatályos 2011.10.01-től) tartalmaz vétkességi alapú valamint szigorú felelősséget is.</a:t>
            </a:r>
          </a:p>
          <a:p>
            <a:pPr algn="just">
              <a:lnSpc>
                <a:spcPct val="110000"/>
              </a:lnSpc>
            </a:pPr>
            <a:endParaRPr lang="hu-HU" sz="2000" dirty="0" smtClean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0000"/>
              </a:lnSpc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1357. Cikk (1) bekezdés: Aki másnak jogellenesen kárt okoz, köteles azt megtéríteni.</a:t>
            </a:r>
            <a:endParaRPr lang="it-IT" sz="20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0000"/>
              </a:lnSpc>
            </a:pPr>
            <a:endParaRPr lang="de-DE" sz="2000" i="1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0000"/>
              </a:lnSpc>
            </a:pPr>
            <a:endParaRPr lang="it-IT" sz="2000" i="1" dirty="0" smtClean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ct val="110000"/>
              </a:lnSpc>
            </a:pPr>
            <a:endParaRPr lang="it-IT" i="1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0000"/>
              </a:lnSpc>
            </a:pPr>
            <a:endParaRPr lang="de-DE" i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0000"/>
              </a:lnSpc>
            </a:pPr>
            <a:endParaRPr lang="de-DE" dirty="0">
              <a:solidFill>
                <a:schemeClr val="tx1"/>
              </a:solidFill>
              <a:latin typeface="Lucida Sans" pitchFamily="34" charset="0"/>
            </a:endParaRPr>
          </a:p>
        </p:txBody>
      </p:sp>
      <p:pic>
        <p:nvPicPr>
          <p:cNvPr id="3074" name="Picture 2" descr="http://www.unodc.org/images/legal-tools/legal_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05064"/>
            <a:ext cx="2347294" cy="234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47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Line 16"/>
          <p:cNvSpPr>
            <a:spLocks noChangeShapeType="1"/>
          </p:cNvSpPr>
          <p:nvPr/>
        </p:nvSpPr>
        <p:spPr bwMode="auto">
          <a:xfrm rot="-5400000">
            <a:off x="-3276601" y="3427413"/>
            <a:ext cx="6858001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rot="-5400000">
            <a:off x="-3216276" y="3427413"/>
            <a:ext cx="6858001" cy="0"/>
          </a:xfrm>
          <a:prstGeom prst="line">
            <a:avLst/>
          </a:prstGeom>
          <a:noFill/>
          <a:ln w="1524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-5400000">
            <a:off x="-3059112" y="3429000"/>
            <a:ext cx="685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611555" y="857676"/>
            <a:ext cx="791376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 polgári jogi felelősség alapelvei</a:t>
            </a:r>
            <a:endParaRPr lang="it-IT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algn="ctr">
              <a:lnSpc>
                <a:spcPct val="110000"/>
              </a:lnSpc>
            </a:pPr>
            <a:endParaRPr lang="it-IT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>
              <a:lnSpc>
                <a:spcPct val="110000"/>
              </a:lnSpc>
            </a:pPr>
            <a:endParaRPr lang="it-IT" sz="2000" i="1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110000"/>
              </a:lnSpc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hu-HU" sz="2800" dirty="0" smtClean="0">
                <a:solidFill>
                  <a:schemeClr val="tx1"/>
                </a:solidFill>
                <a:latin typeface="+mn-lt"/>
              </a:rPr>
              <a:t>Legalitás</a:t>
            </a:r>
            <a:endParaRPr lang="it-IT" sz="28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endParaRPr lang="it-IT" sz="280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sz="2800" i="1" dirty="0" err="1" smtClean="0">
                <a:solidFill>
                  <a:schemeClr val="tx1"/>
                </a:solidFill>
                <a:latin typeface="+mn-lt"/>
              </a:rPr>
              <a:t>In</a:t>
            </a:r>
            <a:r>
              <a:rPr lang="hu-HU" sz="28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800" i="1" dirty="0" err="1" smtClean="0">
                <a:solidFill>
                  <a:schemeClr val="tx1"/>
                </a:solidFill>
                <a:latin typeface="+mn-lt"/>
              </a:rPr>
              <a:t>integrum</a:t>
            </a:r>
            <a:r>
              <a:rPr lang="hu-HU" sz="28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800" i="1" dirty="0" err="1" smtClean="0">
                <a:solidFill>
                  <a:schemeClr val="tx1"/>
                </a:solidFill>
                <a:latin typeface="+mn-lt"/>
              </a:rPr>
              <a:t>restitutio</a:t>
            </a:r>
            <a:r>
              <a:rPr lang="hu-HU" sz="28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2800" i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hu-HU" sz="2800" i="1" dirty="0" smtClean="0">
                <a:solidFill>
                  <a:schemeClr val="tx1"/>
                </a:solidFill>
                <a:latin typeface="+mn-lt"/>
              </a:rPr>
              <a:t>Ptk. 1385. cikk)</a:t>
            </a:r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it-IT" sz="2800" i="1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110000"/>
              </a:lnSpc>
              <a:buFont typeface="Wingdings" pitchFamily="2" charset="2"/>
              <a:buChar char="Ø"/>
            </a:pPr>
            <a:r>
              <a:rPr lang="it-IT" sz="280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hu-HU" sz="2800" dirty="0" smtClean="0">
                <a:solidFill>
                  <a:schemeClr val="tx1"/>
                </a:solidFill>
                <a:latin typeface="+mn-lt"/>
              </a:rPr>
              <a:t>A vétkességi alapú felelősség elve</a:t>
            </a:r>
            <a:endParaRPr lang="it-IT" sz="2800" i="1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0000"/>
              </a:lnSpc>
            </a:pPr>
            <a:endParaRPr lang="de-DE" i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0000"/>
              </a:lnSpc>
            </a:pPr>
            <a:endParaRPr lang="de-DE" dirty="0">
              <a:solidFill>
                <a:schemeClr val="tx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7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17493522"/>
              </p:ext>
            </p:extLst>
          </p:nvPr>
        </p:nvGraphicFramePr>
        <p:xfrm>
          <a:off x="971600" y="1340768"/>
          <a:ext cx="748883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835696" y="332656"/>
            <a:ext cx="5467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Calibri" pitchFamily="34" charset="0"/>
              </a:rPr>
              <a:t>Halál esetén felmerülő erkölcsi károk</a:t>
            </a:r>
            <a:endParaRPr lang="en-US" sz="24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2051720" y="5661248"/>
            <a:ext cx="4530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400" dirty="0" smtClean="0">
                <a:solidFill>
                  <a:schemeClr val="tx1"/>
                </a:solidFill>
              </a:rPr>
              <a:t>(</a:t>
            </a:r>
            <a:r>
              <a:rPr lang="hu-HU" sz="1400" dirty="0" smtClean="0">
                <a:solidFill>
                  <a:schemeClr val="tx1"/>
                </a:solidFill>
              </a:rPr>
              <a:t>Az Utcai Áldozatok Védelméért Alap szerint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45" y="413665"/>
            <a:ext cx="8229600" cy="1143000"/>
          </a:xfrm>
        </p:spPr>
        <p:txBody>
          <a:bodyPr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Erkölcsi kár testi sérülés esetén</a:t>
            </a:r>
            <a:endParaRPr lang="ro-R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2050" name="Picture 2" descr="C:\Users\Mihandreea\Desktop\'prt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3" y="1052431"/>
            <a:ext cx="8169005" cy="493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187624" y="961125"/>
            <a:ext cx="7155795" cy="14491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-9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800" b="0" dirty="0" smtClean="0">
                <a:solidFill>
                  <a:schemeClr val="tx1"/>
                </a:solidFill>
                <a:effectLst/>
                <a:ea typeface="Geneva" pitchFamily="-96" charset="-128"/>
              </a:rPr>
              <a:t>Erkölcsi károk esetén az orvosi ellátás Lej/nap mértéke rokkantság esetén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-96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78876" y="3212976"/>
            <a:ext cx="1755195" cy="720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-96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8876" y="3216633"/>
            <a:ext cx="18902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Rokkantság nélkül</a:t>
            </a:r>
            <a:endParaRPr lang="de-DE" sz="1600" dirty="0" smtClean="0"/>
          </a:p>
          <a:p>
            <a:endParaRPr lang="de-DE" sz="1000" dirty="0"/>
          </a:p>
          <a:p>
            <a:r>
              <a:rPr lang="hu-HU" sz="1600" dirty="0" smtClean="0"/>
              <a:t>Rokkantsággal</a:t>
            </a:r>
            <a:endParaRPr lang="ro-RO" sz="1600" dirty="0"/>
          </a:p>
        </p:txBody>
      </p:sp>
      <p:sp>
        <p:nvSpPr>
          <p:cNvPr id="8" name="Rectangle 7"/>
          <p:cNvSpPr/>
          <p:nvPr/>
        </p:nvSpPr>
        <p:spPr>
          <a:xfrm>
            <a:off x="2051720" y="6093297"/>
            <a:ext cx="4530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 smtClean="0">
                <a:solidFill>
                  <a:schemeClr val="tx1"/>
                </a:solidFill>
              </a:rPr>
              <a:t>(</a:t>
            </a:r>
            <a:r>
              <a:rPr lang="hu-HU" sz="1400" dirty="0">
                <a:solidFill>
                  <a:schemeClr val="tx1"/>
                </a:solidFill>
              </a:rPr>
              <a:t>Az Utcai Áldozatok Védelméért Alap szerint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2098</Words>
  <Application>Microsoft Office PowerPoint</Application>
  <PresentationFormat>Diavetítés a képernyőre (4:3 oldalarány)</PresentationFormat>
  <Paragraphs>483</Paragraphs>
  <Slides>46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56" baseType="lpstr">
      <vt:lpstr>Arial</vt:lpstr>
      <vt:lpstr>Lucida Sans Unicode</vt:lpstr>
      <vt:lpstr>Impact</vt:lpstr>
      <vt:lpstr>Wingdings</vt:lpstr>
      <vt:lpstr>Palatino</vt:lpstr>
      <vt:lpstr>LucidaSanT</vt:lpstr>
      <vt:lpstr>Calibri</vt:lpstr>
      <vt:lpstr>Geneva</vt:lpstr>
      <vt:lpstr>Lucida Sans</vt:lpstr>
      <vt:lpstr>Standarddesign</vt:lpstr>
      <vt:lpstr>PowerPoint bemutató</vt:lpstr>
      <vt:lpstr>PowerPoint bemutató</vt:lpstr>
      <vt:lpstr>   </vt:lpstr>
      <vt:lpstr>Definíció</vt:lpstr>
      <vt:lpstr>Az „erkölcsi kár” felfogásai </vt:lpstr>
      <vt:lpstr>PowerPoint bemutató</vt:lpstr>
      <vt:lpstr>PowerPoint bemutató</vt:lpstr>
      <vt:lpstr>PowerPoint bemutató</vt:lpstr>
      <vt:lpstr>Erkölcsi kár testi sérülés esetén</vt:lpstr>
      <vt:lpstr>További statisztikai adatok</vt:lpstr>
      <vt:lpstr>PowerPoint bemutató</vt:lpstr>
      <vt:lpstr>PowerPoint bemutató</vt:lpstr>
      <vt:lpstr>PowerPoint bemutató</vt:lpstr>
      <vt:lpstr>PowerPoint bemutató</vt:lpstr>
      <vt:lpstr>Zöldkártya Rendszer</vt:lpstr>
      <vt:lpstr>Átlagos károk Romániában</vt:lpstr>
      <vt:lpstr>Néhány példa </vt:lpstr>
      <vt:lpstr>PowerPoint bemutató</vt:lpstr>
      <vt:lpstr>PowerPoint bemutató</vt:lpstr>
      <vt:lpstr>PowerPoint bemutató</vt:lpstr>
      <vt:lpstr>     Baleset 2010.03.05-én Romániában      Károsult: gyalogos (16 éves, 150 nap egészségügyi kezelés+rokkantság)     Erkölcsi kár első fokon:800.000,-  Euró. és másodfokon: 500.000,- Euró</vt:lpstr>
      <vt:lpstr>Baleset2009.04.16-án, Romániában Elhunyt gyermek (3 éves)   Súlyosan sérült gyermek (4 éves): 80 nap egészségügyi kezelés+ rokkantság Erkölcsi kártérítés a szülők részére az elhunyt gyermekért: 2.000.000,- Lej Erkölcsi kártérítés a sérült gyermeknek: 300.000,- Euró, anyagi kártérítés: 200.000,- Euró </vt:lpstr>
      <vt:lpstr> Baleset 2009.07.12. Romániában Károsult: 80 nap kórházi kezelés + rokkantság  Erkölcsi kár: 1.200.000,- Euró !!! </vt:lpstr>
      <vt:lpstr>1. Hogyan viselkednek a biztosítók az elhunytak/károsultak esetén?  </vt:lpstr>
      <vt:lpstr>IGÉNYEK RENDEZÉSE  Összehasonlító elemzés a bírósági döntésen alapuló és a bíróságon kívüli kárrendezésről.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BÍRÓSÁGOK ÁLTAL MEGÍTÉLT KÁRTÉRÍTÉSEK MINT ERKÖLCSI KÁROK MELYEK  A GYÓGYKEZELÉSBEN ELTÖLTÖTT NAPOK SZÁMÁVAL VANNAK KAPCSOLATBAN – TESTI SÉRÜLÉST ELSZENVEDŐ SZEMÉLYEK </vt:lpstr>
      <vt:lpstr>CRAIOVA – Déli térség, Craiovai Fellebbviteli Bíróság</vt:lpstr>
      <vt:lpstr>GIURGIU – Déli térség Giurgiui Bíróság</vt:lpstr>
      <vt:lpstr>MARAMURES – Északi térség SIGHETU MARMATIEI-i Bíróság </vt:lpstr>
      <vt:lpstr>CONSTANTA – Délkeleti térség Constantai Fellebbviteli Bíróság </vt:lpstr>
      <vt:lpstr>BUCHAREST – Déli térség Bukaresti Fellebbviteli Bíróság</vt:lpstr>
      <vt:lpstr>PowerPoint bemutató</vt:lpstr>
      <vt:lpstr>PowerPoint bemutató</vt:lpstr>
      <vt:lpstr>PowerPoint bemutató</vt:lpstr>
      <vt:lpstr>TIMISOARA  – Nyugati térség TIMISOARA Fellebbviteli Bíróság </vt:lpstr>
      <vt:lpstr>Megjegyzések:</vt:lpstr>
      <vt:lpstr>Érdekesség:  </vt:lpstr>
      <vt:lpstr>PowerPoint bemutató</vt:lpstr>
      <vt:lpstr>PowerPoint bemutató</vt:lpstr>
      <vt:lpstr>Köszönöm!  Nagyon köszönöm es remélem nem untattam Önöket !  </vt:lpstr>
    </vt:vector>
  </TitlesOfParts>
  <Company>AVUS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Erfahrungsaustausch Ausland</dc:title>
  <dc:creator>NMag. Josef Schörghuber</dc:creator>
  <dc:description>Düsseldorf 2011</dc:description>
  <cp:lastModifiedBy>Kenyeres Krisztina</cp:lastModifiedBy>
  <cp:revision>639</cp:revision>
  <cp:lastPrinted>2014-11-21T13:26:06Z</cp:lastPrinted>
  <dcterms:created xsi:type="dcterms:W3CDTF">2007-11-07T10:46:01Z</dcterms:created>
  <dcterms:modified xsi:type="dcterms:W3CDTF">2014-12-11T10:18:44Z</dcterms:modified>
</cp:coreProperties>
</file>