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felir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1.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2.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3.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4.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1. szövegtörzsszint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2. szövegtörzsszint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3. szövegtörzsszint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4. szövegtörzsszint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 - hár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déz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énykép - vízszint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1.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2.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3.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4. szövegtörzsszint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– középre igazítv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ó - függőleg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1.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2.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3.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4.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- f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- bel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és listaj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1. szövegtörzsszint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2. szövegtörzsszint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3. szövegtörzsszint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4. szövegtörzsszint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, listajelek é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1. szövegtörzsszint</a:t>
            </a:r>
            <a:endParaRPr sz="3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2. szövegtörzsszint</a:t>
            </a:r>
            <a:endParaRPr sz="3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3. szövegtörzsszint</a:t>
            </a:r>
            <a:endParaRPr sz="3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4. szövegtörzsszint</a:t>
            </a:r>
            <a:endParaRPr sz="3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ím - függőleges fény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1.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2.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3.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4. szövegtörzsszint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5. szövegtörzsszint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Címszöveg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1. szövegtörzsszint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2. szövegtörzsszint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3. szövegtörzsszint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4. szövegtörzsszint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5. szövegtörzsszint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Helvetica Neue Medium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1pPr>
      <a:lvl2pPr marL="10922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2pPr>
      <a:lvl3pPr marL="16383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3pPr>
      <a:lvl4pPr marL="21844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4pPr>
      <a:lvl5pPr marL="27305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5pPr>
      <a:lvl6pPr marL="32766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6pPr>
      <a:lvl7pPr marL="38227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7pPr>
      <a:lvl8pPr marL="43688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8pPr>
      <a:lvl9pPr marL="49149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Helvetica Neue Medium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Helvetica Neue Medium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8.png"/><Relationship Id="rId4" Type="http://schemas.openxmlformats.org/officeDocument/2006/relationships/hyperlink" Target="mailto:fezer.tamas@law.unideb.hu" TargetMode="Externa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Relationship Id="rId3" Type="http://schemas.openxmlformats.org/officeDocument/2006/relationships/image" Target="../media/image19.png"/><Relationship Id="rId4" Type="http://schemas.openxmlformats.org/officeDocument/2006/relationships/image" Target="../media/image16.jpeg"/><Relationship Id="rId5" Type="http://schemas.openxmlformats.org/officeDocument/2006/relationships/image" Target="../media/image20.png"/><Relationship Id="rId6" Type="http://schemas.openxmlformats.org/officeDocument/2006/relationships/image" Target="../media/image17.jpeg"/><Relationship Id="rId7" Type="http://schemas.openxmlformats.org/officeDocument/2006/relationships/image" Target="../media/image2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4133850" y="1571610"/>
            <a:ext cx="5727700" cy="4365640"/>
            <a:chOff x="-152400" y="-152400"/>
            <a:chExt cx="5727700" cy="4365639"/>
          </a:xfrm>
        </p:grpSpPr>
        <p:pic>
          <p:nvPicPr>
            <p:cNvPr id="38" name="newjerseyaccidentlawfirm.jpg"/>
            <p:cNvPicPr/>
            <p:nvPr/>
          </p:nvPicPr>
          <p:blipFill>
            <a:blip r:embed="rId2">
              <a:extLst/>
            </a:blip>
            <a:srcRect l="5729" t="0" r="5729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Sérelemdíj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 személyiségvédelem új eszköze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1"/>
          <p:cNvGrpSpPr/>
          <p:nvPr/>
        </p:nvGrpSpPr>
        <p:grpSpPr>
          <a:xfrm>
            <a:off x="4133849" y="1571610"/>
            <a:ext cx="5727701" cy="4365640"/>
            <a:chOff x="-152400" y="-152400"/>
            <a:chExt cx="5727700" cy="4365639"/>
          </a:xfrm>
        </p:grpSpPr>
        <p:pic>
          <p:nvPicPr>
            <p:cNvPr id="90" name="money-with-lock.jpg"/>
            <p:cNvPicPr/>
            <p:nvPr/>
          </p:nvPicPr>
          <p:blipFill>
            <a:blip r:embed="rId2">
              <a:extLst/>
            </a:blip>
            <a:srcRect l="5833" t="0" r="5833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tabLst>
                <a:tab pos="1041400" algn="l"/>
              </a:tabLst>
              <a:defRPr sz="6579">
                <a:effectLst>
                  <a:outerShdw sx="100000" sy="100000" kx="0" ky="0" algn="b" rotWithShape="0" blurRad="17780" dist="17780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579">
                <a:solidFill>
                  <a:srgbClr val="363929"/>
                </a:solidFill>
                <a:effectLst>
                  <a:outerShdw sx="100000" sy="100000" kx="0" ky="0" algn="b" rotWithShape="0" blurRad="17780" dist="17780" dir="2700000">
                    <a:srgbClr val="FFFFFF">
                      <a:alpha val="50000"/>
                    </a:srgbClr>
                  </a:outerShdw>
                </a:effectLst>
              </a:rPr>
              <a:t>Bagatell igények kiszűrése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Automatizmus vagy szelektív jogalkalmazás?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7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96" name="136595789-1.jpg"/>
            <p:cNvPicPr/>
            <p:nvPr/>
          </p:nvPicPr>
          <p:blipFill>
            <a:blip r:embed="rId2">
              <a:extLst/>
            </a:blip>
            <a:srcRect l="26166" t="0" r="26166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Variációk egy témára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Alacsony összegek - idő faktor + “elvek embere”</a:t>
            </a:r>
            <a:endParaRPr sz="2970">
              <a:solidFill>
                <a:srgbClr val="363929"/>
              </a:solidFill>
            </a:endParaRPr>
          </a:p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0 Ft (???) - vagyoni hátrány</a:t>
            </a:r>
            <a:endParaRPr sz="2970">
              <a:solidFill>
                <a:srgbClr val="363929"/>
              </a:solidFill>
            </a:endParaRPr>
          </a:p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“Komoly jogsértés” klauzula szűrői (objektív, szubjektív)</a:t>
            </a:r>
            <a:endParaRPr sz="2970">
              <a:solidFill>
                <a:srgbClr val="363929"/>
              </a:solidFill>
            </a:endParaRPr>
          </a:p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A “vétkesség” foka (már a jogalapnál?) - USA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3"/>
          <p:cNvGrpSpPr/>
          <p:nvPr/>
        </p:nvGrpSpPr>
        <p:grpSpPr>
          <a:xfrm>
            <a:off x="4133850" y="1571610"/>
            <a:ext cx="5727701" cy="4365640"/>
            <a:chOff x="-152400" y="-152400"/>
            <a:chExt cx="5727700" cy="4365639"/>
          </a:xfrm>
        </p:grpSpPr>
        <p:pic>
          <p:nvPicPr>
            <p:cNvPr id="102" name="moneysue-300x200.jpg"/>
            <p:cNvPicPr/>
            <p:nvPr/>
          </p:nvPicPr>
          <p:blipFill>
            <a:blip r:embed="rId2">
              <a:extLst/>
            </a:blip>
            <a:srcRect l="5624" t="0" r="5624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Összegszerűség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 láthatatlan taxálása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9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108" name="20130213-sorting-out-the-early-childhood-research.jpg"/>
            <p:cNvPicPr/>
            <p:nvPr/>
          </p:nvPicPr>
          <p:blipFill>
            <a:blip r:embed="rId2">
              <a:extLst/>
            </a:blip>
            <a:srcRect l="23176" t="0" r="23176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Figyelembe vehető (veendő) körülmények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1375" indent="-341375" defTabSz="384047">
              <a:spcBef>
                <a:spcPts val="33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363929"/>
                </a:solidFill>
              </a:rPr>
              <a:t>Jogsértés súlya (magatartás + esetleges eredmény)</a:t>
            </a:r>
            <a:endParaRPr sz="2520">
              <a:solidFill>
                <a:srgbClr val="363929"/>
              </a:solidFill>
            </a:endParaRPr>
          </a:p>
          <a:p>
            <a:pPr lvl="0" marL="341375" indent="-341375" defTabSz="384047">
              <a:spcBef>
                <a:spcPts val="33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363929"/>
                </a:solidFill>
              </a:rPr>
              <a:t>Felróhatóság foka (Btk. definíciói!)</a:t>
            </a:r>
            <a:endParaRPr sz="2520">
              <a:solidFill>
                <a:srgbClr val="363929"/>
              </a:solidFill>
            </a:endParaRPr>
          </a:p>
          <a:p>
            <a:pPr lvl="0" marL="341375" indent="-341375" defTabSz="384047">
              <a:spcBef>
                <a:spcPts val="33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363929"/>
                </a:solidFill>
              </a:rPr>
              <a:t>Jogsértés sértettre és környezetére gyakorolt hatása (értékelhető-e ebben a “hozzátartozói” igények kérdése?)</a:t>
            </a:r>
            <a:endParaRPr sz="2520">
              <a:solidFill>
                <a:srgbClr val="363929"/>
              </a:solidFill>
            </a:endParaRPr>
          </a:p>
          <a:p>
            <a:pPr lvl="0" marL="341375" indent="-341375" defTabSz="384047">
              <a:spcBef>
                <a:spcPts val="33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363929"/>
                </a:solidFill>
              </a:rPr>
              <a:t>Jogsértés ismétlődő jellege (???)</a:t>
            </a:r>
          </a:p>
        </p:txBody>
      </p:sp>
    </p:spTree>
  </p:cSld>
  <p:clrMapOvr>
    <a:masterClrMapping/>
  </p:clrMapOvr>
  <p:transition spd="fast" advClick="1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5"/>
          <p:cNvGrpSpPr/>
          <p:nvPr/>
        </p:nvGrpSpPr>
        <p:grpSpPr>
          <a:xfrm>
            <a:off x="4133850" y="1571610"/>
            <a:ext cx="5727701" cy="4365640"/>
            <a:chOff x="-152400" y="-152400"/>
            <a:chExt cx="5727700" cy="4365639"/>
          </a:xfrm>
        </p:grpSpPr>
        <p:pic>
          <p:nvPicPr>
            <p:cNvPr id="114" name="1085904.jpg"/>
            <p:cNvPicPr/>
            <p:nvPr/>
          </p:nvPicPr>
          <p:blipFill>
            <a:blip r:embed="rId2">
              <a:extLst/>
            </a:blip>
            <a:srcRect l="5624" t="0" r="5624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4047">
              <a:tabLst>
                <a:tab pos="1244600" algn="l"/>
              </a:tabLst>
              <a:defRPr sz="7896">
                <a:effectLst>
                  <a:outerShdw sx="100000" sy="100000" kx="0" ky="0" algn="b" rotWithShape="0" blurRad="21336" dist="21336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96">
                <a:solidFill>
                  <a:srgbClr val="363929"/>
                </a:solidFill>
                <a:effectLst>
                  <a:outerShdw sx="100000" sy="100000" kx="0" ky="0" algn="b" rotWithShape="0" blurRad="21336" dist="21336" dir="2700000">
                    <a:srgbClr val="FFFFFF">
                      <a:alpha val="50000"/>
                    </a:srgbClr>
                  </a:outerShdw>
                </a:effectLst>
              </a:rPr>
              <a:t>Hozzátartozói igények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Az okozati összefüggés szorosra fűzése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1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120" name="relatives1.jpg"/>
            <p:cNvPicPr/>
            <p:nvPr/>
          </p:nvPicPr>
          <p:blipFill>
            <a:blip r:embed="rId2">
              <a:extLst/>
            </a:blip>
            <a:srcRect l="27731" t="0" r="27731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Elsődleges és másodlagos áldozatok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A nyitás lehetősége az új Ptk. - személyiségi jog azonosítása kulcskérdés</a:t>
            </a:r>
            <a:endParaRPr sz="2970">
              <a:solidFill>
                <a:srgbClr val="363929"/>
              </a:solidFill>
            </a:endParaRPr>
          </a:p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Vérségi, rokoni, jogi kapcsolat</a:t>
            </a:r>
            <a:endParaRPr sz="2970">
              <a:solidFill>
                <a:srgbClr val="363929"/>
              </a:solidFill>
            </a:endParaRPr>
          </a:p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endParaRPr sz="2970">
              <a:solidFill>
                <a:srgbClr val="363929"/>
              </a:solidFill>
            </a:endParaRPr>
          </a:p>
          <a:p>
            <a:pPr lvl="0" marL="402336" indent="-402336" defTabSz="452627">
              <a:spcBef>
                <a:spcPts val="39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363929"/>
                </a:solidFill>
              </a:rPr>
              <a:t>Emocionális viszony (angol)</a:t>
            </a:r>
          </a:p>
        </p:txBody>
      </p:sp>
      <p:sp>
        <p:nvSpPr>
          <p:cNvPr id="124" name="Shape 124"/>
          <p:cNvSpPr/>
          <p:nvPr/>
        </p:nvSpPr>
        <p:spPr>
          <a:xfrm rot="16200000">
            <a:off x="3238500" y="5943600"/>
            <a:ext cx="1397000" cy="1270000"/>
          </a:xfrm>
          <a:prstGeom prst="leftRightArrow">
            <a:avLst>
              <a:gd name="adj1" fmla="val 32000"/>
              <a:gd name="adj2" fmla="val 44000"/>
            </a:avLst>
          </a:prstGeom>
          <a:gradFill>
            <a:gsLst>
              <a:gs pos="0">
                <a:srgbClr val="4C6372">
                  <a:alpha val="75000"/>
                </a:srgbClr>
              </a:gs>
              <a:gs pos="100000">
                <a:srgbClr val="2E363D">
                  <a:alpha val="9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/>
          <p:cNvGrpSpPr/>
          <p:nvPr/>
        </p:nvGrpSpPr>
        <p:grpSpPr>
          <a:xfrm>
            <a:off x="4133850" y="1571610"/>
            <a:ext cx="5727700" cy="4365640"/>
            <a:chOff x="-152400" y="-152400"/>
            <a:chExt cx="5727700" cy="4365639"/>
          </a:xfrm>
        </p:grpSpPr>
        <p:pic>
          <p:nvPicPr>
            <p:cNvPr id="127" name="155138723_2910x1937.jpeg"/>
            <p:cNvPicPr/>
            <p:nvPr/>
          </p:nvPicPr>
          <p:blipFill>
            <a:blip r:embed="rId2">
              <a:extLst/>
            </a:blip>
            <a:srcRect l="12245" t="6303" r="5414" b="728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Prognózis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Átmenthető gyakorlat?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 sérelemdíj várható hatásai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Igények számának gyarapodása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Bírói gyakorlat “finomhangolása” 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Puha személyiségi jogok integrálása - privátszféra védelme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Sérelemdíj összegek vélhetően változatlanok: testi épség, egészség sérelme</a:t>
            </a:r>
            <a:endParaRPr sz="3000">
              <a:solidFill>
                <a:srgbClr val="363929"/>
              </a:solidFill>
            </a:endParaRPr>
          </a:p>
          <a:p>
            <a:pPr lvl="0" marL="409575" indent="-409575" defTabSz="34290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“Részletfizetés kedvezményének” elvesztése: egyösszeg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7"/>
          <p:cNvGrpSpPr/>
          <p:nvPr/>
        </p:nvGrpSpPr>
        <p:grpSpPr>
          <a:xfrm>
            <a:off x="7505700" y="2032000"/>
            <a:ext cx="4343400" cy="5702300"/>
            <a:chOff x="-152400" y="-152400"/>
            <a:chExt cx="4343400" cy="5702300"/>
          </a:xfrm>
        </p:grpSpPr>
        <p:pic>
          <p:nvPicPr>
            <p:cNvPr id="136" name="DE_AJK_logo_uj.jpg"/>
            <p:cNvPicPr/>
            <p:nvPr/>
          </p:nvPicPr>
          <p:blipFill>
            <a:blip r:embed="rId2">
              <a:extLst/>
            </a:blip>
            <a:srcRect l="0" t="2495" r="0" b="2495"/>
            <a:stretch>
              <a:fillRect/>
            </a:stretch>
          </p:blipFill>
          <p:spPr>
            <a:xfrm>
              <a:off x="0" y="0"/>
              <a:ext cx="4038600" cy="5410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4343400" cy="5702300"/>
            </a:xfrm>
            <a:prstGeom prst="rect">
              <a:avLst/>
            </a:prstGeom>
            <a:effectLst/>
          </p:spPr>
        </p:pic>
      </p:grpSp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Köszönöm a figyelmet!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02336">
              <a:defRPr sz="1800">
                <a:solidFill>
                  <a:srgbClr val="000000"/>
                </a:solidFill>
                <a:effectLst/>
              </a:defRPr>
            </a:pPr>
            <a:r>
              <a:rPr sz="3520">
                <a:solidFill>
                  <a:srgbClr val="363929"/>
                </a:solidFill>
                <a:effectLst>
                  <a:outerShdw sx="100000" sy="100000" kx="0" ky="0" algn="b" rotWithShape="0" blurRad="22352" dist="22352" dir="2700000">
                    <a:srgbClr val="FFFFFF">
                      <a:alpha val="50000"/>
                    </a:srgbClr>
                  </a:outerShdw>
                </a:effectLst>
              </a:rPr>
              <a:t>Dr. Fézer Tamás, PhD</a:t>
            </a:r>
            <a:endParaRPr sz="3520">
              <a:solidFill>
                <a:srgbClr val="363929"/>
              </a:solidFill>
              <a:effectLst>
                <a:outerShdw sx="100000" sy="100000" kx="0" ky="0" algn="b" rotWithShape="0" blurRad="22352" dist="22352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402336">
              <a:defRPr sz="1800">
                <a:solidFill>
                  <a:srgbClr val="000000"/>
                </a:solidFill>
                <a:effectLst/>
              </a:defRPr>
            </a:pPr>
            <a:r>
              <a:rPr sz="3520">
                <a:solidFill>
                  <a:srgbClr val="363929"/>
                </a:solidFill>
                <a:effectLst>
                  <a:outerShdw sx="100000" sy="100000" kx="0" ky="0" algn="b" rotWithShape="0" blurRad="22352" dist="22352" dir="2700000">
                    <a:srgbClr val="FFFFFF">
                      <a:alpha val="50000"/>
                    </a:srgbClr>
                  </a:outerShdw>
                </a:effectLst>
              </a:rPr>
              <a:t>egyetemi docens</a:t>
            </a:r>
            <a:endParaRPr sz="3520">
              <a:solidFill>
                <a:srgbClr val="363929"/>
              </a:solidFill>
              <a:effectLst>
                <a:outerShdw sx="100000" sy="100000" kx="0" ky="0" algn="b" rotWithShape="0" blurRad="22352" dist="22352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402336">
              <a:defRPr sz="1800">
                <a:solidFill>
                  <a:srgbClr val="000000"/>
                </a:solidFill>
                <a:effectLst/>
              </a:defRPr>
            </a:pPr>
            <a:r>
              <a:rPr sz="3520">
                <a:solidFill>
                  <a:srgbClr val="363929"/>
                </a:solidFill>
                <a:effectLst>
                  <a:outerShdw sx="100000" sy="100000" kx="0" ky="0" algn="b" rotWithShape="0" blurRad="22352" dist="22352" dir="2700000">
                    <a:srgbClr val="FFFFFF">
                      <a:alpha val="50000"/>
                    </a:srgbClr>
                  </a:outerShdw>
                </a:effectLst>
              </a:rPr>
              <a:t>Debreceni Egyetem</a:t>
            </a:r>
            <a:endParaRPr sz="3520">
              <a:solidFill>
                <a:srgbClr val="363929"/>
              </a:solidFill>
              <a:effectLst>
                <a:outerShdw sx="100000" sy="100000" kx="0" ky="0" algn="b" rotWithShape="0" blurRad="22352" dist="22352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402336">
              <a:defRPr sz="1800">
                <a:solidFill>
                  <a:srgbClr val="000000"/>
                </a:solidFill>
                <a:effectLst/>
              </a:defRPr>
            </a:pPr>
            <a:r>
              <a:rPr sz="3520">
                <a:solidFill>
                  <a:srgbClr val="363929"/>
                </a:solidFill>
                <a:effectLst>
                  <a:outerShdw sx="100000" sy="100000" kx="0" ky="0" algn="b" rotWithShape="0" blurRad="22352" dist="22352" dir="2700000">
                    <a:srgbClr val="FFFFFF">
                      <a:alpha val="50000"/>
                    </a:srgbClr>
                  </a:outerShdw>
                </a:effectLst>
              </a:rPr>
              <a:t>Állam- és Jogtudományi Kar</a:t>
            </a:r>
            <a:endParaRPr sz="3520">
              <a:solidFill>
                <a:srgbClr val="363929"/>
              </a:solidFill>
              <a:effectLst>
                <a:outerShdw sx="100000" sy="100000" kx="0" ky="0" algn="b" rotWithShape="0" blurRad="22352" dist="22352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402336">
              <a:defRPr sz="1800">
                <a:solidFill>
                  <a:srgbClr val="000000"/>
                </a:solidFill>
                <a:effectLst/>
              </a:defRPr>
            </a:pPr>
            <a:r>
              <a:rPr sz="3520" u="sng">
                <a:solidFill>
                  <a:srgbClr val="363929"/>
                </a:solidFill>
                <a:effectLst>
                  <a:outerShdw sx="100000" sy="100000" kx="0" ky="0" algn="b" rotWithShape="0" blurRad="22352" dist="22352" dir="2700000">
                    <a:srgbClr val="FFFFFF">
                      <a:alpha val="50000"/>
                    </a:srgbClr>
                  </a:outerShdw>
                </a:effectLst>
                <a:hlinkClick r:id="rId4" invalidUrl="" action="" tgtFrame="" tooltip="" history="1" highlightClick="0" endSnd="0"/>
              </a:rPr>
              <a:t>fezer.tamas@law.unideb.hu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1211640" y="546100"/>
            <a:ext cx="5854701" cy="8661400"/>
            <a:chOff x="-203200" y="-215900"/>
            <a:chExt cx="5854700" cy="8661400"/>
          </a:xfrm>
        </p:grpSpPr>
        <p:pic>
          <p:nvPicPr>
            <p:cNvPr id="142" name="155138723_2910x1937.jpeg"/>
            <p:cNvPicPr/>
            <p:nvPr/>
          </p:nvPicPr>
          <p:blipFill>
            <a:blip r:embed="rId2">
              <a:extLst/>
            </a:blip>
            <a:srcRect l="53632" t="0" r="2323" b="3"/>
            <a:stretch>
              <a:fillRect/>
            </a:stretch>
          </p:blipFill>
          <p:spPr>
            <a:xfrm>
              <a:off x="0" y="0"/>
              <a:ext cx="54483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5854700" cy="8661400"/>
            </a:xfrm>
            <a:prstGeom prst="rect">
              <a:avLst/>
            </a:prstGeom>
            <a:effectLst/>
          </p:spPr>
        </p:pic>
      </p:grpSp>
      <p:grpSp>
        <p:nvGrpSpPr>
          <p:cNvPr id="146" name="Group 146"/>
          <p:cNvGrpSpPr/>
          <p:nvPr/>
        </p:nvGrpSpPr>
        <p:grpSpPr>
          <a:xfrm>
            <a:off x="7307640" y="546218"/>
            <a:ext cx="5168901" cy="3581401"/>
            <a:chOff x="-203200" y="-215900"/>
            <a:chExt cx="5168900" cy="3581400"/>
          </a:xfrm>
        </p:grpSpPr>
        <p:pic>
          <p:nvPicPr>
            <p:cNvPr id="145" name="85768035Sepia2_1157x771.jpeg"/>
            <p:cNvPicPr/>
            <p:nvPr/>
          </p:nvPicPr>
          <p:blipFill>
            <a:blip r:embed="rId4">
              <a:extLst/>
            </a:blip>
            <a:srcRect l="107" t="403" r="0" b="396"/>
            <a:stretch>
              <a:fillRect/>
            </a:stretch>
          </p:blipFill>
          <p:spPr>
            <a:xfrm>
              <a:off x="0" y="0"/>
              <a:ext cx="4759418" cy="314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4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5168900" cy="3581400"/>
            </a:xfrm>
            <a:prstGeom prst="rect">
              <a:avLst/>
            </a:prstGeom>
            <a:effectLst/>
          </p:spPr>
        </p:pic>
      </p:grpSp>
      <p:grpSp>
        <p:nvGrpSpPr>
          <p:cNvPr id="149" name="Group 149"/>
          <p:cNvGrpSpPr/>
          <p:nvPr/>
        </p:nvGrpSpPr>
        <p:grpSpPr>
          <a:xfrm>
            <a:off x="7307640" y="4381618"/>
            <a:ext cx="5168901" cy="4826001"/>
            <a:chOff x="-203200" y="-215900"/>
            <a:chExt cx="5168900" cy="4826000"/>
          </a:xfrm>
        </p:grpSpPr>
        <p:pic>
          <p:nvPicPr>
            <p:cNvPr id="148" name="dv089049_1170x953.jpeg"/>
            <p:cNvPicPr/>
            <p:nvPr/>
          </p:nvPicPr>
          <p:blipFill>
            <a:blip r:embed="rId6">
              <a:extLst/>
            </a:blip>
            <a:srcRect l="11128" t="5858" r="11024" b="5867"/>
            <a:stretch>
              <a:fillRect/>
            </a:stretch>
          </p:blipFill>
          <p:spPr>
            <a:xfrm>
              <a:off x="0" y="0"/>
              <a:ext cx="4762500" cy="439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7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0"/>
              <a:ext cx="5168900" cy="4826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 advClick="1">
    <p:cover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4133850" y="1571610"/>
            <a:ext cx="5727700" cy="4365640"/>
            <a:chOff x="-152400" y="-152400"/>
            <a:chExt cx="5727700" cy="4365639"/>
          </a:xfrm>
        </p:grpSpPr>
        <p:pic>
          <p:nvPicPr>
            <p:cNvPr id="44" name="155138723_2910x1937.jpeg"/>
            <p:cNvPicPr/>
            <p:nvPr/>
          </p:nvPicPr>
          <p:blipFill>
            <a:blip r:embed="rId2">
              <a:extLst/>
            </a:blip>
            <a:srcRect l="12245" t="6303" r="5414" b="728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Az új magyar Ptk.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Átnevezés - áthelyezés</a:t>
            </a:r>
          </a:p>
        </p:txBody>
      </p:sp>
    </p:spTree>
  </p:cSld>
  <p:clrMapOvr>
    <a:masterClrMapping/>
  </p:clrMapOvr>
  <p:transition spd="med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50" name="pasted-image.tif"/>
            <p:cNvPicPr/>
            <p:nvPr/>
          </p:nvPicPr>
          <p:blipFill>
            <a:blip r:embed="rId2">
              <a:extLst/>
            </a:blip>
            <a:srcRect l="38337" t="0" r="38337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 sérelemdíj fogalma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69824" indent="-369824" defTabSz="416052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363929"/>
                </a:solidFill>
              </a:rPr>
              <a:t>“Akit személyiségi jogában megsértenek, sérelemdíjat követelhet az őt ért nem vagyoni sérelemért” </a:t>
            </a:r>
            <a:endParaRPr sz="2730">
              <a:solidFill>
                <a:srgbClr val="363929"/>
              </a:solidFill>
            </a:endParaRPr>
          </a:p>
          <a:p>
            <a:pPr lvl="0" marL="369824" indent="-369824" defTabSz="416052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363929"/>
                </a:solidFill>
              </a:rPr>
              <a:t>Nóvum:</a:t>
            </a:r>
            <a:endParaRPr sz="2730">
              <a:solidFill>
                <a:srgbClr val="363929"/>
              </a:solidFill>
            </a:endParaRPr>
          </a:p>
          <a:p>
            <a:pPr lvl="1" marL="739648" indent="-369824" defTabSz="416052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363929"/>
                </a:solidFill>
              </a:rPr>
              <a:t>új név</a:t>
            </a:r>
            <a:endParaRPr sz="2730">
              <a:solidFill>
                <a:srgbClr val="363929"/>
              </a:solidFill>
            </a:endParaRPr>
          </a:p>
          <a:p>
            <a:pPr lvl="1" marL="739648" indent="-369824" defTabSz="416052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363929"/>
                </a:solidFill>
              </a:rPr>
              <a:t>új elhelyezés</a:t>
            </a:r>
            <a:endParaRPr sz="2730">
              <a:solidFill>
                <a:srgbClr val="363929"/>
              </a:solidFill>
            </a:endParaRPr>
          </a:p>
          <a:p>
            <a:pPr lvl="1" marL="739648" indent="-369824" defTabSz="416052">
              <a:spcBef>
                <a:spcPts val="36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730">
                <a:solidFill>
                  <a:srgbClr val="363929"/>
                </a:solidFill>
              </a:rPr>
              <a:t>új viszonyítási pont: “nem vagyoni sérelem”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7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56" name="pasted-image.tif"/>
            <p:cNvPicPr/>
            <p:nvPr/>
          </p:nvPicPr>
          <p:blipFill>
            <a:blip r:embed="rId2">
              <a:extLst/>
            </a:blip>
            <a:srcRect l="26156" t="0" r="26156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Megítélés feltételei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7631" indent="-357631" defTabSz="402336">
              <a:spcBef>
                <a:spcPts val="35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363929"/>
                </a:solidFill>
              </a:rPr>
              <a:t>Személyiségi jogok megsértése (</a:t>
            </a:r>
            <a:r>
              <a:rPr b="1" sz="2640">
                <a:solidFill>
                  <a:srgbClr val="3639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változatlanul exemplifikatív katalógus</a:t>
            </a:r>
            <a:r>
              <a:rPr sz="2640">
                <a:solidFill>
                  <a:srgbClr val="363929"/>
                </a:solidFill>
              </a:rPr>
              <a:t>)</a:t>
            </a:r>
            <a:endParaRPr sz="2640">
              <a:solidFill>
                <a:srgbClr val="363929"/>
              </a:solidFill>
            </a:endParaRPr>
          </a:p>
          <a:p>
            <a:pPr lvl="0" marL="357631" indent="-357631" defTabSz="402336">
              <a:spcBef>
                <a:spcPts val="35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363929"/>
                </a:solidFill>
              </a:rPr>
              <a:t>Kártérítési felelősség szabályai mögöttes joganyag - </a:t>
            </a:r>
            <a:r>
              <a:rPr b="1" sz="2640">
                <a:solidFill>
                  <a:srgbClr val="3639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nincs új felelősségi rezsim</a:t>
            </a:r>
            <a:r>
              <a:rPr sz="2640">
                <a:solidFill>
                  <a:srgbClr val="363929"/>
                </a:solidFill>
              </a:rPr>
              <a:t>!</a:t>
            </a:r>
            <a:endParaRPr sz="2640">
              <a:solidFill>
                <a:srgbClr val="363929"/>
              </a:solidFill>
            </a:endParaRPr>
          </a:p>
          <a:p>
            <a:pPr lvl="0" marL="357631" indent="-357631" defTabSz="402336">
              <a:spcBef>
                <a:spcPts val="35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640">
                <a:solidFill>
                  <a:srgbClr val="363929"/>
                </a:solidFill>
              </a:rPr>
              <a:t>Jogsértés tényén kívül </a:t>
            </a:r>
            <a:r>
              <a:rPr b="1" sz="2640">
                <a:solidFill>
                  <a:srgbClr val="FF39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további hátrány bekövetkeztének bizonyítása nem szükséges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6052">
              <a:tabLst>
                <a:tab pos="1358900" algn="l"/>
              </a:tabLst>
              <a:defRPr sz="8554">
                <a:effectLst>
                  <a:outerShdw sx="100000" sy="100000" kx="0" ky="0" algn="b" rotWithShape="0" blurRad="23114" dist="2311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554">
                <a:solidFill>
                  <a:srgbClr val="363929"/>
                </a:solidFill>
                <a:effectLst>
                  <a:outerShdw sx="100000" sy="100000" kx="0" ky="0" algn="b" rotWithShape="0" blurRad="23114" dist="23114" dir="2700000">
                    <a:srgbClr val="FFFFFF">
                      <a:alpha val="50000"/>
                    </a:srgbClr>
                  </a:outerShdw>
                </a:effectLst>
              </a:rPr>
              <a:t>Evolutív vagy kreációs intézmény?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Előzmények - a nem vagyoni kártérítés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65" name="17ex5e0jn3ggdjpg.jpg"/>
            <p:cNvPicPr/>
            <p:nvPr/>
          </p:nvPicPr>
          <p:blipFill>
            <a:blip r:embed="rId2">
              <a:extLst/>
            </a:blip>
            <a:srcRect l="29882" t="0" r="29882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A “régi” bírói gyakorlat vívmányai (21. század)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Sérelemtalálás központi kérdés</a:t>
            </a:r>
            <a:endParaRPr sz="3000">
              <a:solidFill>
                <a:srgbClr val="363929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Személyiségi jogok körének bővítése</a:t>
            </a:r>
            <a:endParaRPr sz="3000">
              <a:solidFill>
                <a:srgbClr val="363929"/>
              </a:solidFill>
            </a:endParaRPr>
          </a:p>
          <a:p>
            <a:pPr lvl="0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Bizonyítást könnyítő koncepciók:</a:t>
            </a:r>
            <a:endParaRPr sz="3000">
              <a:solidFill>
                <a:srgbClr val="363929"/>
              </a:solidFill>
            </a:endParaRPr>
          </a:p>
          <a:p>
            <a:pPr lvl="1"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köztudomású tény, de szelektív!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2"/>
          <p:cNvGrpSpPr/>
          <p:nvPr/>
        </p:nvGrpSpPr>
        <p:grpSpPr>
          <a:xfrm>
            <a:off x="4133849" y="1571610"/>
            <a:ext cx="5727701" cy="4365640"/>
            <a:chOff x="-152400" y="-152400"/>
            <a:chExt cx="5727700" cy="4365639"/>
          </a:xfrm>
        </p:grpSpPr>
        <p:pic>
          <p:nvPicPr>
            <p:cNvPr id="71" name="compensation.jpg"/>
            <p:cNvPicPr/>
            <p:nvPr/>
          </p:nvPicPr>
          <p:blipFill>
            <a:blip r:embed="rId2">
              <a:extLst/>
            </a:blip>
            <a:srcRect l="5704" t="0" r="5704" b="0"/>
            <a:stretch>
              <a:fillRect/>
            </a:stretch>
          </p:blipFill>
          <p:spPr>
            <a:xfrm>
              <a:off x="0" y="0"/>
              <a:ext cx="5422900" cy="407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52400" y="-152400"/>
              <a:ext cx="5727700" cy="4365640"/>
            </a:xfrm>
            <a:prstGeom prst="rect">
              <a:avLst/>
            </a:prstGeom>
            <a:effectLst/>
          </p:spPr>
        </p:pic>
      </p:grpSp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tabLst>
                <a:tab pos="1333500" algn="l"/>
              </a:tabLst>
              <a:defRPr sz="8460">
                <a:effectLst>
                  <a:outerShdw sx="100000" sy="100000" kx="0" ky="0" algn="b" rotWithShape="0" blurRad="22860" dist="22860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60">
                <a:solidFill>
                  <a:srgbClr val="363929"/>
                </a:solidFill>
                <a:effectLst>
                  <a:outerShdw sx="100000" sy="100000" kx="0" ky="0" algn="b" rotWithShape="0" blurRad="22860" dist="22860" dir="2700000">
                    <a:srgbClr val="FFFFFF">
                      <a:alpha val="50000"/>
                    </a:srgbClr>
                  </a:outerShdw>
                </a:effectLst>
              </a:rPr>
              <a:t>A sérelemdíj funkciói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“A polgári jog kis büntetőjoga”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8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77" name="9633-law_article.jpg"/>
            <p:cNvPicPr/>
            <p:nvPr/>
          </p:nvPicPr>
          <p:blipFill>
            <a:blip r:embed="rId2">
              <a:extLst/>
            </a:blip>
            <a:srcRect l="26220" t="0" r="26220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Mi a cél?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9504" indent="-349504" defTabSz="393192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363929"/>
                </a:solidFill>
              </a:rPr>
              <a:t>Kompenzáció (kártérítési felfogás)</a:t>
            </a:r>
            <a:endParaRPr sz="2580">
              <a:solidFill>
                <a:srgbClr val="363929"/>
              </a:solidFill>
            </a:endParaRPr>
          </a:p>
          <a:p>
            <a:pPr lvl="0" marL="349504" indent="-349504" defTabSz="393192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363929"/>
                </a:solidFill>
              </a:rPr>
              <a:t>Elveszett életörömök pótlása (tág keretek - California)</a:t>
            </a:r>
            <a:endParaRPr sz="2580">
              <a:solidFill>
                <a:srgbClr val="363929"/>
              </a:solidFill>
            </a:endParaRPr>
          </a:p>
          <a:p>
            <a:pPr lvl="0" marL="349504" indent="-349504" defTabSz="393192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endParaRPr sz="2580">
              <a:solidFill>
                <a:srgbClr val="363929"/>
              </a:solidFill>
            </a:endParaRPr>
          </a:p>
          <a:p>
            <a:pPr lvl="0" marL="349504" indent="-349504" defTabSz="393192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endParaRPr sz="2580">
              <a:solidFill>
                <a:srgbClr val="363929"/>
              </a:solidFill>
            </a:endParaRPr>
          </a:p>
          <a:p>
            <a:pPr lvl="0" marL="349504" indent="-349504" defTabSz="393192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363929"/>
                </a:solidFill>
              </a:rPr>
              <a:t>Magánjogi büntetés (?!?)</a:t>
            </a:r>
            <a:endParaRPr sz="2580">
              <a:solidFill>
                <a:srgbClr val="363929"/>
              </a:solidFill>
            </a:endParaRPr>
          </a:p>
          <a:p>
            <a:pPr lvl="0" marL="349504" indent="-349504" defTabSz="393192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580">
                <a:solidFill>
                  <a:srgbClr val="363929"/>
                </a:solidFill>
              </a:rPr>
              <a:t>Elégtételadás</a:t>
            </a:r>
          </a:p>
        </p:txBody>
      </p:sp>
      <p:sp>
        <p:nvSpPr>
          <p:cNvPr id="81" name="Shape 81"/>
          <p:cNvSpPr/>
          <p:nvPr/>
        </p:nvSpPr>
        <p:spPr>
          <a:xfrm rot="16220065">
            <a:off x="2974844" y="5217874"/>
            <a:ext cx="1762150" cy="1752376"/>
          </a:xfrm>
          <a:prstGeom prst="leftRightArrow">
            <a:avLst>
              <a:gd name="adj1" fmla="val 32000"/>
              <a:gd name="adj2" fmla="val 38167"/>
            </a:avLst>
          </a:prstGeom>
          <a:blipFill>
            <a:blip r:embed="rId5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7236967" y="2641600"/>
            <a:ext cx="4421633" cy="6045200"/>
            <a:chOff x="-203200" y="-215900"/>
            <a:chExt cx="4421632" cy="6045200"/>
          </a:xfrm>
        </p:grpSpPr>
        <p:pic>
          <p:nvPicPr>
            <p:cNvPr id="84" name="Punitive-damages.jpg"/>
            <p:cNvPicPr/>
            <p:nvPr/>
          </p:nvPicPr>
          <p:blipFill>
            <a:blip r:embed="rId2">
              <a:extLst/>
            </a:blip>
            <a:srcRect l="23176" t="0" r="23176" b="0"/>
            <a:stretch>
              <a:fillRect/>
            </a:stretch>
          </p:blipFill>
          <p:spPr>
            <a:xfrm>
              <a:off x="0" y="0"/>
              <a:ext cx="4015233" cy="5613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421633" cy="6045200"/>
            </a:xfrm>
            <a:prstGeom prst="rect">
              <a:avLst/>
            </a:prstGeom>
            <a:effectLst/>
          </p:spPr>
        </p:pic>
      </p:grpSp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Büntető kártérítés az USA jogában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29184" indent="-329184" defTabSz="370331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363929"/>
                </a:solidFill>
              </a:rPr>
              <a:t>Nagy károkozási potenciál</a:t>
            </a:r>
            <a:endParaRPr sz="2430">
              <a:solidFill>
                <a:srgbClr val="363929"/>
              </a:solidFill>
            </a:endParaRPr>
          </a:p>
          <a:p>
            <a:pPr lvl="0" marL="329184" indent="-329184" defTabSz="370331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363929"/>
                </a:solidFill>
              </a:rPr>
              <a:t>A társadalmi együttélés normáival súlyosan szembehelyezkedő magatartás</a:t>
            </a:r>
            <a:endParaRPr sz="2430">
              <a:solidFill>
                <a:srgbClr val="363929"/>
              </a:solidFill>
            </a:endParaRPr>
          </a:p>
          <a:p>
            <a:pPr lvl="0" marL="329184" indent="-329184" defTabSz="370331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363929"/>
                </a:solidFill>
              </a:rPr>
              <a:t>“Fájjon” a jogsértőnek</a:t>
            </a:r>
            <a:endParaRPr sz="2430">
              <a:solidFill>
                <a:srgbClr val="363929"/>
              </a:solidFill>
            </a:endParaRPr>
          </a:p>
          <a:p>
            <a:pPr lvl="0" marL="329184" indent="-329184" defTabSz="370331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363929"/>
                </a:solidFill>
              </a:rPr>
              <a:t>Kivételes és korlátozott eszköz </a:t>
            </a:r>
            <a:endParaRPr sz="2430">
              <a:solidFill>
                <a:srgbClr val="363929"/>
              </a:solidFill>
            </a:endParaRPr>
          </a:p>
          <a:p>
            <a:pPr lvl="1" marL="658368" indent="-329184" defTabSz="370331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363929"/>
                </a:solidFill>
              </a:rPr>
              <a:t>State Farm v. BMW (9:1)</a:t>
            </a:r>
            <a:endParaRPr sz="2430">
              <a:solidFill>
                <a:srgbClr val="363929"/>
              </a:solidFill>
            </a:endParaRPr>
          </a:p>
          <a:p>
            <a:pPr lvl="1" marL="658368" indent="-329184" defTabSz="370331">
              <a:spcBef>
                <a:spcPts val="32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2430">
                <a:solidFill>
                  <a:srgbClr val="363929"/>
                </a:solidFill>
              </a:rPr>
              <a:t>Baker v. Exxon (1:1)</a:t>
            </a:r>
          </a:p>
        </p:txBody>
      </p:sp>
    </p:spTree>
  </p:cSld>
  <p:clrMapOvr>
    <a:masterClrMapping/>
  </p:clrMapOvr>
  <p:transition spd="slow" advClick="1">
    <p:push dir="l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