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7" r:id="rId11"/>
    <p:sldId id="276" r:id="rId12"/>
    <p:sldId id="265" r:id="rId13"/>
    <p:sldId id="266" r:id="rId14"/>
    <p:sldId id="267" r:id="rId15"/>
    <p:sldId id="278" r:id="rId16"/>
    <p:sldId id="268" r:id="rId17"/>
    <p:sldId id="269" r:id="rId18"/>
    <p:sldId id="270" r:id="rId19"/>
    <p:sldId id="271" r:id="rId20"/>
    <p:sldId id="272" r:id="rId21"/>
    <p:sldId id="273" r:id="rId22"/>
    <p:sldId id="274"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678" y="-10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12/11/2014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hu-HU" dirty="0" smtClean="0"/>
              <a:t>Nem vagyoni károk az olasz bírósági határozatokban</a:t>
            </a:r>
            <a:endParaRPr lang="it-IT" dirty="0"/>
          </a:p>
        </p:txBody>
      </p:sp>
      <p:sp>
        <p:nvSpPr>
          <p:cNvPr id="3" name="Sottotitolo 2"/>
          <p:cNvSpPr>
            <a:spLocks noGrp="1"/>
          </p:cNvSpPr>
          <p:nvPr>
            <p:ph type="subTitle" idx="1"/>
          </p:nvPr>
        </p:nvSpPr>
        <p:spPr/>
        <p:txBody>
          <a:bodyPr/>
          <a:lstStyle/>
          <a:p>
            <a:r>
              <a:rPr lang="it-IT" dirty="0" smtClean="0"/>
              <a:t>Sara Landini</a:t>
            </a:r>
            <a:endParaRPr lang="it-IT" dirty="0"/>
          </a:p>
        </p:txBody>
      </p:sp>
    </p:spTree>
    <p:extLst>
      <p:ext uri="{BB962C8B-B14F-4D97-AF65-F5344CB8AC3E}">
        <p14:creationId xmlns:p14="http://schemas.microsoft.com/office/powerpoint/2010/main" val="3286852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685801"/>
            <a:ext cx="10018713" cy="795270"/>
          </a:xfrm>
        </p:spPr>
        <p:txBody>
          <a:bodyPr/>
          <a:lstStyle/>
          <a:p>
            <a:r>
              <a:rPr lang="hu-HU" dirty="0" smtClean="0"/>
              <a:t>Enyhe sérülések</a:t>
            </a:r>
            <a:endParaRPr lang="it-IT" dirty="0"/>
          </a:p>
        </p:txBody>
      </p:sp>
      <p:sp>
        <p:nvSpPr>
          <p:cNvPr id="3" name="Segnaposto contenuto 2"/>
          <p:cNvSpPr>
            <a:spLocks noGrp="1"/>
          </p:cNvSpPr>
          <p:nvPr>
            <p:ph idx="1"/>
          </p:nvPr>
        </p:nvSpPr>
        <p:spPr>
          <a:xfrm>
            <a:off x="1484310" y="1970469"/>
            <a:ext cx="10018713" cy="3820732"/>
          </a:xfrm>
        </p:spPr>
        <p:txBody>
          <a:bodyPr>
            <a:normAutofit/>
          </a:bodyPr>
          <a:lstStyle/>
          <a:p>
            <a:r>
              <a:rPr lang="hu-HU" dirty="0" smtClean="0"/>
              <a:t>Az olasz jog korlátok közé szorítja a nem objektíven kimutatható személyes károkat [Biztosítási Törvény 139. cikk (2) bekezdés, </a:t>
            </a:r>
            <a:r>
              <a:rPr lang="en-US" dirty="0" smtClean="0"/>
              <a:t>– </a:t>
            </a:r>
            <a:r>
              <a:rPr lang="en-US" dirty="0" err="1"/>
              <a:t>dlgs</a:t>
            </a:r>
            <a:r>
              <a:rPr lang="en-US" dirty="0"/>
              <a:t> 209/2005 as modified by art. 32 </a:t>
            </a:r>
            <a:r>
              <a:rPr lang="en-US" dirty="0" err="1"/>
              <a:t>Decreto</a:t>
            </a:r>
            <a:r>
              <a:rPr lang="en-US" dirty="0"/>
              <a:t> </a:t>
            </a:r>
            <a:r>
              <a:rPr lang="en-US" dirty="0" err="1"/>
              <a:t>Legge</a:t>
            </a:r>
            <a:r>
              <a:rPr lang="en-US" dirty="0"/>
              <a:t> 24 </a:t>
            </a:r>
            <a:r>
              <a:rPr lang="en-US" dirty="0" err="1"/>
              <a:t>gennaio</a:t>
            </a:r>
            <a:r>
              <a:rPr lang="en-US" dirty="0"/>
              <a:t> 2012, n. 1, converted into law by the act </a:t>
            </a:r>
            <a:r>
              <a:rPr lang="en-US" dirty="0" err="1"/>
              <a:t>Legge</a:t>
            </a:r>
            <a:r>
              <a:rPr lang="en-US" dirty="0"/>
              <a:t> 24 </a:t>
            </a:r>
            <a:r>
              <a:rPr lang="en-US" dirty="0" err="1"/>
              <a:t>marzo</a:t>
            </a:r>
            <a:r>
              <a:rPr lang="en-US" dirty="0"/>
              <a:t> 2012, n. </a:t>
            </a:r>
            <a:r>
              <a:rPr lang="en-US" dirty="0" smtClean="0"/>
              <a:t>27</a:t>
            </a:r>
            <a:r>
              <a:rPr lang="hu-HU" dirty="0" smtClean="0"/>
              <a:t>]</a:t>
            </a:r>
            <a:r>
              <a:rPr lang="en-US" dirty="0" smtClean="0"/>
              <a:t>.</a:t>
            </a:r>
            <a:endParaRPr lang="en-US" dirty="0"/>
          </a:p>
          <a:p>
            <a:r>
              <a:rPr lang="hu-HU" dirty="0" smtClean="0"/>
              <a:t>Ez alapján az új szabály alapján nem ítélhető meg személyes sérülésért kártérítés olyan enyhe sérülés esetén, ahol nincs olyan </a:t>
            </a:r>
            <a:r>
              <a:rPr lang="hu-HU" dirty="0" err="1" smtClean="0"/>
              <a:t>orvosszakértői</a:t>
            </a:r>
            <a:r>
              <a:rPr lang="hu-HU" dirty="0" smtClean="0"/>
              <a:t> vizsgálat, amely, a sérülés típusától függően, megállapítaná a felperes sérülését (akár vizuális akár diagnosztikus eszközök révén).</a:t>
            </a:r>
          </a:p>
        </p:txBody>
      </p:sp>
      <p:pic>
        <p:nvPicPr>
          <p:cNvPr id="4" name="Immagine 3"/>
          <p:cNvPicPr>
            <a:picLocks noChangeAspect="1"/>
          </p:cNvPicPr>
          <p:nvPr/>
        </p:nvPicPr>
        <p:blipFill>
          <a:blip r:embed="rId2"/>
          <a:stretch>
            <a:fillRect/>
          </a:stretch>
        </p:blipFill>
        <p:spPr>
          <a:xfrm>
            <a:off x="8362414" y="240473"/>
            <a:ext cx="2705100" cy="1685925"/>
          </a:xfrm>
          <a:prstGeom prst="rect">
            <a:avLst/>
          </a:prstGeom>
        </p:spPr>
      </p:pic>
    </p:spTree>
    <p:extLst>
      <p:ext uri="{BB962C8B-B14F-4D97-AF65-F5344CB8AC3E}">
        <p14:creationId xmlns:p14="http://schemas.microsoft.com/office/powerpoint/2010/main" val="3970132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685800"/>
            <a:ext cx="10018713" cy="1477851"/>
          </a:xfrm>
        </p:spPr>
        <p:txBody>
          <a:bodyPr/>
          <a:lstStyle/>
          <a:p>
            <a:r>
              <a:rPr lang="hu-HU" dirty="0" smtClean="0"/>
              <a:t>Munkaképességgel összefüggő kár</a:t>
            </a:r>
            <a:endParaRPr lang="it-IT" dirty="0"/>
          </a:p>
        </p:txBody>
      </p:sp>
      <p:sp>
        <p:nvSpPr>
          <p:cNvPr id="3" name="Segnaposto contenuto 2"/>
          <p:cNvSpPr>
            <a:spLocks noGrp="1"/>
          </p:cNvSpPr>
          <p:nvPr>
            <p:ph idx="1"/>
          </p:nvPr>
        </p:nvSpPr>
        <p:spPr/>
        <p:txBody>
          <a:bodyPr>
            <a:normAutofit/>
          </a:bodyPr>
          <a:lstStyle/>
          <a:p>
            <a:r>
              <a:rPr lang="hu-HU" sz="3200" dirty="0" smtClean="0"/>
              <a:t>Munkanélküliek esetén is</a:t>
            </a:r>
            <a:r>
              <a:rPr lang="it-IT" sz="3200" dirty="0" smtClean="0"/>
              <a:t>?</a:t>
            </a:r>
            <a:endParaRPr lang="it-IT" sz="3200" dirty="0"/>
          </a:p>
        </p:txBody>
      </p:sp>
    </p:spTree>
    <p:extLst>
      <p:ext uri="{BB962C8B-B14F-4D97-AF65-F5344CB8AC3E}">
        <p14:creationId xmlns:p14="http://schemas.microsoft.com/office/powerpoint/2010/main" val="853337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685801"/>
            <a:ext cx="10018713" cy="705118"/>
          </a:xfrm>
        </p:spPr>
        <p:txBody>
          <a:bodyPr>
            <a:normAutofit fontScale="90000"/>
          </a:bodyPr>
          <a:lstStyle/>
          <a:p>
            <a:r>
              <a:rPr lang="hu-HU" dirty="0" smtClean="0"/>
              <a:t>Munkaképesség elvesztése munkát nem végző személyek esetén</a:t>
            </a:r>
            <a:endParaRPr lang="it-IT" dirty="0"/>
          </a:p>
        </p:txBody>
      </p:sp>
      <p:sp>
        <p:nvSpPr>
          <p:cNvPr id="3" name="Segnaposto contenuto 2"/>
          <p:cNvSpPr>
            <a:spLocks noGrp="1"/>
          </p:cNvSpPr>
          <p:nvPr>
            <p:ph idx="1"/>
          </p:nvPr>
        </p:nvSpPr>
        <p:spPr>
          <a:xfrm>
            <a:off x="1484310" y="1790163"/>
            <a:ext cx="10018713" cy="4001037"/>
          </a:xfrm>
        </p:spPr>
        <p:txBody>
          <a:bodyPr>
            <a:normAutofit lnSpcReduction="10000"/>
          </a:bodyPr>
          <a:lstStyle/>
          <a:p>
            <a:pPr marL="0" indent="0">
              <a:buNone/>
            </a:pPr>
            <a:r>
              <a:rPr lang="hu-HU" dirty="0" smtClean="0"/>
              <a:t>*A házimunka is rendelkezik gazdasági értékkel, tehát egy háztartásbeli, aki megsérül egy autóbalesetben, jogosult a kártérítésre nem csak biológiai kár jogcímén, de vagyoni kár jogcímén is, amennyiben a munkaképességének csökkenését bizonyítékokkal tudja igazolni.</a:t>
            </a:r>
          </a:p>
          <a:p>
            <a:pPr marL="0" indent="0">
              <a:buNone/>
            </a:pPr>
            <a:r>
              <a:rPr lang="hu-HU" dirty="0" smtClean="0"/>
              <a:t>Ilyen bizonyíték hiányában azonban vagyoni kártérítés nem ítélhető meg.</a:t>
            </a:r>
          </a:p>
          <a:p>
            <a:pPr marL="0" indent="0">
              <a:buNone/>
            </a:pPr>
            <a:r>
              <a:rPr lang="en-US" dirty="0" smtClean="0"/>
              <a:t>(</a:t>
            </a:r>
            <a:r>
              <a:rPr lang="hu-HU" dirty="0" smtClean="0"/>
              <a:t>Semmítőszék</a:t>
            </a:r>
            <a:r>
              <a:rPr lang="en-US" dirty="0" smtClean="0"/>
              <a:t> </a:t>
            </a:r>
            <a:r>
              <a:rPr lang="en-US" dirty="0"/>
              <a:t>23573 </a:t>
            </a:r>
            <a:r>
              <a:rPr lang="hu-HU" dirty="0" smtClean="0"/>
              <a:t> sz. ítélete, 2011. November 11.</a:t>
            </a:r>
            <a:r>
              <a:rPr lang="en-US" dirty="0" smtClean="0"/>
              <a:t>)</a:t>
            </a:r>
          </a:p>
          <a:p>
            <a:pPr marL="0" indent="0">
              <a:buNone/>
            </a:pPr>
            <a:r>
              <a:rPr lang="en-US" dirty="0" smtClean="0"/>
              <a:t>*</a:t>
            </a:r>
            <a:r>
              <a:rPr lang="hu-HU" dirty="0" smtClean="0"/>
              <a:t> Egy nem foglalkoztatott tanuló is jogosult kártérítésre csökkent munkaképesség jogcímén</a:t>
            </a:r>
          </a:p>
          <a:p>
            <a:pPr marL="0" indent="0">
              <a:buNone/>
            </a:pPr>
            <a:r>
              <a:rPr lang="en-US" dirty="0" smtClean="0"/>
              <a:t>(</a:t>
            </a:r>
            <a:r>
              <a:rPr lang="hu-HU" dirty="0" smtClean="0"/>
              <a:t>Semmítőszék </a:t>
            </a:r>
            <a:r>
              <a:rPr lang="en-US" dirty="0" smtClean="0"/>
              <a:t>25571 </a:t>
            </a:r>
            <a:r>
              <a:rPr lang="hu-HU" dirty="0" smtClean="0"/>
              <a:t> sz. ítélete </a:t>
            </a:r>
            <a:r>
              <a:rPr lang="en-US" dirty="0" smtClean="0"/>
              <a:t>2011</a:t>
            </a:r>
            <a:r>
              <a:rPr lang="hu-HU" dirty="0" smtClean="0"/>
              <a:t>. November 30.</a:t>
            </a:r>
            <a:r>
              <a:rPr lang="en-US" dirty="0" smtClean="0"/>
              <a:t>)</a:t>
            </a:r>
          </a:p>
          <a:p>
            <a:pPr marL="0" indent="0">
              <a:buNone/>
            </a:pPr>
            <a:endParaRPr lang="en-US" dirty="0"/>
          </a:p>
          <a:p>
            <a:endParaRPr lang="it-IT" dirty="0"/>
          </a:p>
        </p:txBody>
      </p:sp>
    </p:spTree>
    <p:extLst>
      <p:ext uri="{BB962C8B-B14F-4D97-AF65-F5344CB8AC3E}">
        <p14:creationId xmlns:p14="http://schemas.microsoft.com/office/powerpoint/2010/main" val="4050737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smtClean="0"/>
              <a:t>Erkölcsi kár</a:t>
            </a:r>
            <a:endParaRPr lang="it-IT" dirty="0"/>
          </a:p>
        </p:txBody>
      </p:sp>
      <p:sp>
        <p:nvSpPr>
          <p:cNvPr id="3" name="Segnaposto contenuto 2"/>
          <p:cNvSpPr>
            <a:spLocks noGrp="1"/>
          </p:cNvSpPr>
          <p:nvPr>
            <p:ph idx="1"/>
          </p:nvPr>
        </p:nvSpPr>
        <p:spPr/>
        <p:txBody>
          <a:bodyPr>
            <a:normAutofit/>
          </a:bodyPr>
          <a:lstStyle/>
          <a:p>
            <a:r>
              <a:rPr lang="hu-HU" dirty="0" smtClean="0"/>
              <a:t>Ez a fajta kár a baleset miatti szorongásból származik. A méltányos kártérítés mértékét a probléma komolyságának figyelembevételével kell meghatározni.</a:t>
            </a:r>
          </a:p>
        </p:txBody>
      </p:sp>
    </p:spTree>
    <p:extLst>
      <p:ext uri="{BB962C8B-B14F-4D97-AF65-F5344CB8AC3E}">
        <p14:creationId xmlns:p14="http://schemas.microsoft.com/office/powerpoint/2010/main" val="265845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685801"/>
            <a:ext cx="10018713" cy="666482"/>
          </a:xfrm>
        </p:spPr>
        <p:txBody>
          <a:bodyPr>
            <a:normAutofit fontScale="90000"/>
          </a:bodyPr>
          <a:lstStyle/>
          <a:p>
            <a:r>
              <a:rPr lang="hu-HU" dirty="0" smtClean="0"/>
              <a:t>Erkölcsi kár</a:t>
            </a:r>
            <a:endParaRPr lang="it-IT" dirty="0"/>
          </a:p>
        </p:txBody>
      </p:sp>
      <p:sp>
        <p:nvSpPr>
          <p:cNvPr id="3" name="Segnaposto contenuto 2"/>
          <p:cNvSpPr>
            <a:spLocks noGrp="1"/>
          </p:cNvSpPr>
          <p:nvPr>
            <p:ph idx="1"/>
          </p:nvPr>
        </p:nvSpPr>
        <p:spPr>
          <a:xfrm>
            <a:off x="1484310" y="1944711"/>
            <a:ext cx="10018713" cy="3846490"/>
          </a:xfrm>
        </p:spPr>
        <p:txBody>
          <a:bodyPr>
            <a:normAutofit/>
          </a:bodyPr>
          <a:lstStyle/>
          <a:p>
            <a:r>
              <a:rPr lang="hu-HU" dirty="0" smtClean="0"/>
              <a:t>A Legfelsőbb Bíróság 26972, 26973, 26974 és 2975. számú egyesített rendelkezései kimondták, hogy „a Ptk. 2059. cikke szerinti nem vagyoni kár, amely a gazdasági relevanciával nem bíró sérüléseket foglalja magában, egységes kategóriát alkot, amelyet nem lehet további alkategóriákra bontani.”</a:t>
            </a:r>
          </a:p>
          <a:p>
            <a:r>
              <a:rPr lang="hu-HU" dirty="0" smtClean="0"/>
              <a:t>Fel kell hívni a figyelmet arra, hogy az egyesített rendelkezésekben megjelenő elvek gyakorlati alkalmazása szisztematikusan a Bíróságok, a Helyi Bíróságok és magának a Legfelsőbb Bíróságnak a döntéseihez igazodott (lásd milánói Helyi Bíróság, 8198. 12/9/2011. sz. ítélete).</a:t>
            </a:r>
            <a:endParaRPr lang="en-US" dirty="0"/>
          </a:p>
          <a:p>
            <a:endParaRPr lang="en-US" dirty="0"/>
          </a:p>
          <a:p>
            <a:endParaRPr lang="it-IT" dirty="0"/>
          </a:p>
        </p:txBody>
      </p:sp>
    </p:spTree>
    <p:extLst>
      <p:ext uri="{BB962C8B-B14F-4D97-AF65-F5344CB8AC3E}">
        <p14:creationId xmlns:p14="http://schemas.microsoft.com/office/powerpoint/2010/main" val="134378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685800"/>
            <a:ext cx="10018713" cy="808149"/>
          </a:xfrm>
        </p:spPr>
        <p:txBody>
          <a:bodyPr/>
          <a:lstStyle/>
          <a:p>
            <a:r>
              <a:rPr lang="hu-HU" dirty="0" smtClean="0"/>
              <a:t>Erkölcsi kár</a:t>
            </a:r>
            <a:endParaRPr lang="it-IT" dirty="0"/>
          </a:p>
        </p:txBody>
      </p:sp>
      <p:sp>
        <p:nvSpPr>
          <p:cNvPr id="3" name="Segnaposto contenuto 2"/>
          <p:cNvSpPr>
            <a:spLocks noGrp="1"/>
          </p:cNvSpPr>
          <p:nvPr>
            <p:ph idx="1"/>
          </p:nvPr>
        </p:nvSpPr>
        <p:spPr>
          <a:xfrm>
            <a:off x="1484310" y="1880315"/>
            <a:ext cx="10018713" cy="3910885"/>
          </a:xfrm>
        </p:spPr>
        <p:txBody>
          <a:bodyPr/>
          <a:lstStyle/>
          <a:p>
            <a:pPr marL="0" indent="0">
              <a:buNone/>
            </a:pPr>
            <a:r>
              <a:rPr lang="hu-HU" dirty="0" smtClean="0"/>
              <a:t>A 12278/2011. sz. esetben az autóbalesetben elhunyt személy felesége és lány gyermeke nem vagyoni kártérítésért folyamodott, emellett az elhunyt munkatársa és fogadott lánya is előadták keresetüket, melyben ugyanakkora mértékű nem vagyoni kártérítést követeltek, mint a törvényes család.</a:t>
            </a:r>
          </a:p>
        </p:txBody>
      </p:sp>
      <p:pic>
        <p:nvPicPr>
          <p:cNvPr id="4" name="Immagine 3"/>
          <p:cNvPicPr>
            <a:picLocks noChangeAspect="1"/>
          </p:cNvPicPr>
          <p:nvPr/>
        </p:nvPicPr>
        <p:blipFill>
          <a:blip r:embed="rId2"/>
          <a:stretch>
            <a:fillRect/>
          </a:stretch>
        </p:blipFill>
        <p:spPr>
          <a:xfrm>
            <a:off x="4615077" y="4762500"/>
            <a:ext cx="2800350" cy="2095500"/>
          </a:xfrm>
          <a:prstGeom prst="rect">
            <a:avLst/>
          </a:prstGeom>
        </p:spPr>
      </p:pic>
    </p:spTree>
    <p:extLst>
      <p:ext uri="{BB962C8B-B14F-4D97-AF65-F5344CB8AC3E}">
        <p14:creationId xmlns:p14="http://schemas.microsoft.com/office/powerpoint/2010/main" val="1576964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smtClean="0"/>
              <a:t>Egzisztenciális kár</a:t>
            </a:r>
            <a:endParaRPr lang="it-IT" dirty="0"/>
          </a:p>
        </p:txBody>
      </p:sp>
      <p:sp>
        <p:nvSpPr>
          <p:cNvPr id="3" name="Segnaposto contenuto 2"/>
          <p:cNvSpPr>
            <a:spLocks noGrp="1"/>
          </p:cNvSpPr>
          <p:nvPr>
            <p:ph idx="1"/>
          </p:nvPr>
        </p:nvSpPr>
        <p:spPr/>
        <p:txBody>
          <a:bodyPr>
            <a:normAutofit/>
          </a:bodyPr>
          <a:lstStyle/>
          <a:p>
            <a:r>
              <a:rPr lang="hu-HU" sz="2800" dirty="0" smtClean="0"/>
              <a:t>Olyan kár, amely megváltoztatja az áldozat szokásait és kapcsolatait, arra kényszerítve, hogy megváltoztassa életvitelét és személyiségének megvalósulását a külső világ felé szociális- és munkakapcsolataival összefüggésben, melynek következtében az alkotmányban biztosított személyes értékek sérelme következik be.</a:t>
            </a:r>
          </a:p>
        </p:txBody>
      </p:sp>
    </p:spTree>
    <p:extLst>
      <p:ext uri="{BB962C8B-B14F-4D97-AF65-F5344CB8AC3E}">
        <p14:creationId xmlns:p14="http://schemas.microsoft.com/office/powerpoint/2010/main" val="1132805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smtClean="0"/>
              <a:t>Haláleset folytán felmerülő kár</a:t>
            </a:r>
            <a:endParaRPr lang="it-IT" dirty="0"/>
          </a:p>
        </p:txBody>
      </p:sp>
      <p:sp>
        <p:nvSpPr>
          <p:cNvPr id="3" name="Segnaposto contenuto 2"/>
          <p:cNvSpPr>
            <a:spLocks noGrp="1"/>
          </p:cNvSpPr>
          <p:nvPr>
            <p:ph idx="1"/>
          </p:nvPr>
        </p:nvSpPr>
        <p:spPr>
          <a:xfrm>
            <a:off x="1440767" y="2075135"/>
            <a:ext cx="10018713" cy="3936642"/>
          </a:xfrm>
        </p:spPr>
        <p:txBody>
          <a:bodyPr>
            <a:normAutofit/>
          </a:bodyPr>
          <a:lstStyle/>
          <a:p>
            <a:r>
              <a:rPr lang="hu-HU" dirty="0" smtClean="0"/>
              <a:t>A </a:t>
            </a:r>
            <a:r>
              <a:rPr lang="hu-HU" u="sng" dirty="0" smtClean="0"/>
              <a:t>többségi vélemény</a:t>
            </a:r>
            <a:r>
              <a:rPr lang="hu-HU" dirty="0" smtClean="0"/>
              <a:t> szerint az első fokú áldozat joga a kártérítésre:</a:t>
            </a:r>
          </a:p>
          <a:p>
            <a:r>
              <a:rPr lang="en-US" dirty="0" smtClean="0"/>
              <a:t>a</a:t>
            </a:r>
            <a:r>
              <a:rPr lang="en-US" dirty="0"/>
              <a:t>) </a:t>
            </a:r>
            <a:r>
              <a:rPr lang="hu-HU" dirty="0" smtClean="0"/>
              <a:t>Az elhunyt által elszenvedett biológiai károk. Ez csak akkor elismerhető, ha volt konzisztens időmúlás a jogellenes magatartás és a halál között.</a:t>
            </a:r>
          </a:p>
          <a:p>
            <a:r>
              <a:rPr lang="en-US" dirty="0" smtClean="0"/>
              <a:t>b</a:t>
            </a:r>
            <a:r>
              <a:rPr lang="en-US" dirty="0"/>
              <a:t>) </a:t>
            </a:r>
            <a:r>
              <a:rPr lang="hu-HU" dirty="0" smtClean="0"/>
              <a:t>A halálhoz vezető jogellenes magatartás katasztrofális következményeként fellépő , az áldozat által elszenvedett erkölcsi károk.</a:t>
            </a:r>
          </a:p>
          <a:p>
            <a:r>
              <a:rPr lang="en-US" dirty="0" smtClean="0"/>
              <a:t>c)</a:t>
            </a:r>
            <a:r>
              <a:rPr lang="hu-HU" dirty="0" smtClean="0"/>
              <a:t> az élet elvesztésével járó ún. patologikus károk, amelyek csak esetenként kerültek elismerésre az alsóbb olasz bíróságok valamint a jogtudósok egy része által.</a:t>
            </a:r>
            <a:r>
              <a:rPr lang="en-US" dirty="0" smtClean="0"/>
              <a:t> </a:t>
            </a:r>
            <a:endParaRPr lang="hu-HU" dirty="0" smtClean="0"/>
          </a:p>
        </p:txBody>
      </p:sp>
    </p:spTree>
    <p:extLst>
      <p:ext uri="{BB962C8B-B14F-4D97-AF65-F5344CB8AC3E}">
        <p14:creationId xmlns:p14="http://schemas.microsoft.com/office/powerpoint/2010/main" val="1069821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685801"/>
            <a:ext cx="10018713" cy="1117242"/>
          </a:xfrm>
        </p:spPr>
        <p:txBody>
          <a:bodyPr/>
          <a:lstStyle/>
          <a:p>
            <a:r>
              <a:rPr lang="hu-HU" dirty="0" smtClean="0"/>
              <a:t>Haláleset folytán felmerülő kár</a:t>
            </a:r>
            <a:endParaRPr lang="it-IT" dirty="0"/>
          </a:p>
        </p:txBody>
      </p:sp>
      <p:sp>
        <p:nvSpPr>
          <p:cNvPr id="3" name="Segnaposto contenuto 2"/>
          <p:cNvSpPr>
            <a:spLocks noGrp="1"/>
          </p:cNvSpPr>
          <p:nvPr>
            <p:ph idx="1"/>
          </p:nvPr>
        </p:nvSpPr>
        <p:spPr>
          <a:xfrm>
            <a:off x="1484310" y="2086377"/>
            <a:ext cx="10018713" cy="3704823"/>
          </a:xfrm>
        </p:spPr>
        <p:txBody>
          <a:bodyPr>
            <a:normAutofit/>
          </a:bodyPr>
          <a:lstStyle/>
          <a:p>
            <a:r>
              <a:rPr lang="hu-HU" dirty="0" smtClean="0"/>
              <a:t>Egy másik vélemény szerint az azonnali halál miatt fellépő kárt az erkölcsi kár fogalma alá kell vonni.</a:t>
            </a:r>
          </a:p>
          <a:p>
            <a:pPr marL="0" indent="0">
              <a:buNone/>
            </a:pPr>
            <a:r>
              <a:rPr lang="hu-HU" dirty="0" smtClean="0"/>
              <a:t>A legnagyobb mértékű intenzitású és korlátozott időtartamú pszichológiai szenvedést erkölcsi kárként meg kell téríteni, mivel a sérülés és a halál közötti korlátozott időtartam miatt nem fog olyan megbetegedést okozni, amely biológiai kár megállapítását eredményezhetné.</a:t>
            </a:r>
          </a:p>
          <a:p>
            <a:pPr marL="0" indent="0">
              <a:buNone/>
            </a:pPr>
            <a:r>
              <a:rPr lang="en-US" dirty="0" smtClean="0"/>
              <a:t>(</a:t>
            </a:r>
            <a:r>
              <a:rPr lang="hu-HU" dirty="0" smtClean="0"/>
              <a:t>Polgári eljárás</a:t>
            </a:r>
            <a:r>
              <a:rPr lang="en-US" dirty="0" smtClean="0"/>
              <a:t>, </a:t>
            </a:r>
            <a:r>
              <a:rPr lang="hu-HU" dirty="0" smtClean="0"/>
              <a:t>III. szekció</a:t>
            </a:r>
            <a:r>
              <a:rPr lang="en-US" dirty="0" smtClean="0"/>
              <a:t>, </a:t>
            </a:r>
            <a:r>
              <a:rPr lang="hu-HU" dirty="0" smtClean="0"/>
              <a:t>2010. Április 8.</a:t>
            </a:r>
            <a:r>
              <a:rPr lang="en-US" dirty="0" smtClean="0"/>
              <a:t>, </a:t>
            </a:r>
            <a:r>
              <a:rPr lang="hu-HU" dirty="0" smtClean="0"/>
              <a:t>8360. sz.</a:t>
            </a:r>
            <a:r>
              <a:rPr lang="en-US" dirty="0" smtClean="0"/>
              <a:t>, </a:t>
            </a:r>
            <a:r>
              <a:rPr lang="hu-HU" dirty="0" smtClean="0"/>
              <a:t>és</a:t>
            </a:r>
            <a:r>
              <a:rPr lang="en-US" dirty="0" smtClean="0"/>
              <a:t> </a:t>
            </a:r>
            <a:r>
              <a:rPr lang="hu-HU" dirty="0" smtClean="0"/>
              <a:t>Polgári eljárás</a:t>
            </a:r>
            <a:r>
              <a:rPr lang="en-US" dirty="0" smtClean="0"/>
              <a:t>, </a:t>
            </a:r>
            <a:r>
              <a:rPr lang="hu-HU" dirty="0" smtClean="0"/>
              <a:t>III. szekció</a:t>
            </a:r>
            <a:r>
              <a:rPr lang="en-US" dirty="0" smtClean="0"/>
              <a:t>, </a:t>
            </a:r>
            <a:r>
              <a:rPr lang="hu-HU" dirty="0" smtClean="0"/>
              <a:t>2010. Január 13.</a:t>
            </a:r>
            <a:r>
              <a:rPr lang="en-US" dirty="0" smtClean="0"/>
              <a:t>, </a:t>
            </a:r>
            <a:r>
              <a:rPr lang="hu-HU" dirty="0" smtClean="0"/>
              <a:t>458.sz.</a:t>
            </a:r>
            <a:r>
              <a:rPr lang="en-US" dirty="0" smtClean="0"/>
              <a:t>)</a:t>
            </a:r>
            <a:endParaRPr lang="en-US" dirty="0"/>
          </a:p>
          <a:p>
            <a:endParaRPr lang="it-IT" dirty="0"/>
          </a:p>
        </p:txBody>
      </p:sp>
    </p:spTree>
    <p:extLst>
      <p:ext uri="{BB962C8B-B14F-4D97-AF65-F5344CB8AC3E}">
        <p14:creationId xmlns:p14="http://schemas.microsoft.com/office/powerpoint/2010/main" val="102032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smtClean="0"/>
              <a:t>Haláleset folytán felmerülő kár</a:t>
            </a:r>
            <a:endParaRPr lang="it-IT" dirty="0"/>
          </a:p>
        </p:txBody>
      </p:sp>
      <p:sp>
        <p:nvSpPr>
          <p:cNvPr id="3" name="Segnaposto contenuto 2"/>
          <p:cNvSpPr>
            <a:spLocks noGrp="1"/>
          </p:cNvSpPr>
          <p:nvPr>
            <p:ph idx="1"/>
          </p:nvPr>
        </p:nvSpPr>
        <p:spPr>
          <a:xfrm>
            <a:off x="1484310" y="1828801"/>
            <a:ext cx="10018713" cy="3962400"/>
          </a:xfrm>
        </p:spPr>
        <p:txBody>
          <a:bodyPr>
            <a:normAutofit/>
          </a:bodyPr>
          <a:lstStyle/>
          <a:p>
            <a:pPr marL="0" indent="0">
              <a:buNone/>
            </a:pPr>
            <a:r>
              <a:rPr lang="hu-HU" dirty="0" smtClean="0">
                <a:solidFill>
                  <a:srgbClr val="FF0000"/>
                </a:solidFill>
              </a:rPr>
              <a:t>A hozzátartozók</a:t>
            </a:r>
            <a:r>
              <a:rPr lang="en-US" dirty="0" smtClean="0"/>
              <a:t>, </a:t>
            </a:r>
            <a:r>
              <a:rPr lang="hu-HU" dirty="0" smtClean="0"/>
              <a:t>saját jogon jogosultak:</a:t>
            </a:r>
            <a:endParaRPr lang="hu-HU" dirty="0"/>
          </a:p>
          <a:p>
            <a:pPr marL="0" indent="0">
              <a:buNone/>
            </a:pPr>
            <a:r>
              <a:rPr lang="en-US" dirty="0" smtClean="0"/>
              <a:t>a</a:t>
            </a:r>
            <a:r>
              <a:rPr lang="en-US" dirty="0"/>
              <a:t>) </a:t>
            </a:r>
            <a:r>
              <a:rPr lang="hu-HU" dirty="0" smtClean="0"/>
              <a:t>Biológiai kártérítésre</a:t>
            </a:r>
            <a:r>
              <a:rPr lang="en-US" dirty="0" smtClean="0"/>
              <a:t>, </a:t>
            </a:r>
            <a:r>
              <a:rPr lang="hu-HU" dirty="0" smtClean="0"/>
              <a:t>valakinek az elvesztése folytán felmerülő szenvedés esetén.</a:t>
            </a:r>
            <a:endParaRPr lang="en-US" dirty="0" smtClean="0"/>
          </a:p>
          <a:p>
            <a:pPr marL="0" indent="0">
              <a:buNone/>
            </a:pPr>
            <a:r>
              <a:rPr lang="en-US" dirty="0" smtClean="0"/>
              <a:t>b)</a:t>
            </a:r>
            <a:r>
              <a:rPr lang="hu-HU" dirty="0" smtClean="0"/>
              <a:t> Erkölcsi kártérítésre, mely egy hozzátartozó elvesztésével járó szorongásból és pszichikai szenvedésből adódik.</a:t>
            </a:r>
            <a:r>
              <a:rPr lang="en-US" dirty="0" smtClean="0"/>
              <a:t> </a:t>
            </a:r>
            <a:endParaRPr lang="hu-HU" dirty="0" smtClean="0"/>
          </a:p>
          <a:p>
            <a:pPr marL="0" indent="0">
              <a:buNone/>
            </a:pPr>
            <a:r>
              <a:rPr lang="en-US" dirty="0" smtClean="0"/>
              <a:t>c)</a:t>
            </a:r>
            <a:r>
              <a:rPr lang="hu-HU" dirty="0" smtClean="0"/>
              <a:t> Egzisztenciális kártérítésre, ez igen vitatott.</a:t>
            </a:r>
            <a:r>
              <a:rPr lang="en-US" dirty="0" smtClean="0"/>
              <a:t> </a:t>
            </a:r>
            <a:endParaRPr lang="hu-HU" dirty="0" smtClean="0"/>
          </a:p>
        </p:txBody>
      </p:sp>
    </p:spTree>
    <p:extLst>
      <p:ext uri="{BB962C8B-B14F-4D97-AF65-F5344CB8AC3E}">
        <p14:creationId xmlns:p14="http://schemas.microsoft.com/office/powerpoint/2010/main" val="1851279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smtClean="0"/>
              <a:t>Kártérítés</a:t>
            </a:r>
            <a:endParaRPr lang="it-IT" dirty="0"/>
          </a:p>
        </p:txBody>
      </p:sp>
      <p:sp>
        <p:nvSpPr>
          <p:cNvPr id="3" name="Segnaposto contenuto 2"/>
          <p:cNvSpPr>
            <a:spLocks noGrp="1"/>
          </p:cNvSpPr>
          <p:nvPr>
            <p:ph idx="1"/>
          </p:nvPr>
        </p:nvSpPr>
        <p:spPr/>
        <p:txBody>
          <a:bodyPr/>
          <a:lstStyle/>
          <a:p>
            <a:pPr marL="0" indent="0">
              <a:buNone/>
            </a:pPr>
            <a:r>
              <a:rPr lang="hu-HU" b="1" dirty="0" smtClean="0"/>
              <a:t>A kártérítés az olasz Ptk.</a:t>
            </a:r>
            <a:r>
              <a:rPr lang="en-US" b="1" dirty="0" smtClean="0"/>
              <a:t> 1223</a:t>
            </a:r>
            <a:r>
              <a:rPr lang="hu-HU" b="1" dirty="0" smtClean="0"/>
              <a:t> cikke szerint a</a:t>
            </a:r>
            <a:endParaRPr lang="en-US" b="1" dirty="0" smtClean="0"/>
          </a:p>
          <a:p>
            <a:r>
              <a:rPr lang="en-US" dirty="0" smtClean="0"/>
              <a:t> </a:t>
            </a:r>
            <a:r>
              <a:rPr lang="en-US" i="1" dirty="0" err="1"/>
              <a:t>damnum</a:t>
            </a:r>
            <a:r>
              <a:rPr lang="en-US" dirty="0"/>
              <a:t> </a:t>
            </a:r>
            <a:r>
              <a:rPr lang="en-US" i="1" dirty="0" err="1" smtClean="0"/>
              <a:t>emergens</a:t>
            </a:r>
            <a:r>
              <a:rPr lang="hu-HU" i="1" dirty="0" smtClean="0"/>
              <a:t>t</a:t>
            </a:r>
            <a:r>
              <a:rPr lang="en-US" dirty="0" smtClean="0"/>
              <a:t> (</a:t>
            </a:r>
            <a:r>
              <a:rPr lang="hu-HU" dirty="0" smtClean="0"/>
              <a:t>vagyis a ténylegesen felmerült költségeket</a:t>
            </a:r>
            <a:r>
              <a:rPr lang="en-US" dirty="0" smtClean="0"/>
              <a:t>) </a:t>
            </a:r>
            <a:r>
              <a:rPr lang="hu-HU" dirty="0" smtClean="0"/>
              <a:t>és a</a:t>
            </a:r>
            <a:endParaRPr lang="en-US" dirty="0" smtClean="0"/>
          </a:p>
          <a:p>
            <a:r>
              <a:rPr lang="en-US" i="1" dirty="0" err="1" smtClean="0"/>
              <a:t>lucrum</a:t>
            </a:r>
            <a:r>
              <a:rPr lang="en-US" i="1" dirty="0" smtClean="0"/>
              <a:t> </a:t>
            </a:r>
            <a:r>
              <a:rPr lang="en-US" i="1" dirty="0" err="1" smtClean="0"/>
              <a:t>cessans</a:t>
            </a:r>
            <a:r>
              <a:rPr lang="hu-HU" i="1" dirty="0" smtClean="0"/>
              <a:t>t</a:t>
            </a:r>
            <a:r>
              <a:rPr lang="en-US" dirty="0" smtClean="0"/>
              <a:t> (</a:t>
            </a:r>
            <a:r>
              <a:rPr lang="hu-HU" dirty="0" smtClean="0"/>
              <a:t>vagyis az elmaradt hasznot) foglalja magában</a:t>
            </a:r>
            <a:endParaRPr lang="it-IT" dirty="0"/>
          </a:p>
        </p:txBody>
      </p:sp>
    </p:spTree>
    <p:extLst>
      <p:ext uri="{BB962C8B-B14F-4D97-AF65-F5344CB8AC3E}">
        <p14:creationId xmlns:p14="http://schemas.microsoft.com/office/powerpoint/2010/main" val="1535912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smtClean="0"/>
              <a:t>Patologikus kár</a:t>
            </a:r>
            <a:endParaRPr lang="it-IT" dirty="0"/>
          </a:p>
        </p:txBody>
      </p:sp>
      <p:sp>
        <p:nvSpPr>
          <p:cNvPr id="3" name="Segnaposto contenuto 2"/>
          <p:cNvSpPr>
            <a:spLocks noGrp="1"/>
          </p:cNvSpPr>
          <p:nvPr>
            <p:ph idx="1"/>
          </p:nvPr>
        </p:nvSpPr>
        <p:spPr>
          <a:xfrm>
            <a:off x="1484310" y="1957589"/>
            <a:ext cx="10018713" cy="3833611"/>
          </a:xfrm>
        </p:spPr>
        <p:txBody>
          <a:bodyPr/>
          <a:lstStyle/>
          <a:p>
            <a:pPr marL="0" indent="0">
              <a:buNone/>
            </a:pPr>
            <a:r>
              <a:rPr lang="hu-HU" dirty="0" smtClean="0"/>
              <a:t>Az utóbbi időben a Legfelsőbb Bíróság megerősítette, hogy „az élet elvesztése nem maradhat polgári jogi védelem nélkül.”</a:t>
            </a:r>
          </a:p>
          <a:p>
            <a:pPr marL="0" indent="0">
              <a:buNone/>
            </a:pPr>
            <a:r>
              <a:rPr lang="hu-HU" dirty="0" smtClean="0"/>
              <a:t>Ennek alapján a Bíróság elfogadta az élet (azonnali) elvesztésével járó, tehát patologikus károk per se kártérítését.</a:t>
            </a:r>
          </a:p>
          <a:p>
            <a:pPr marL="0" indent="0">
              <a:buNone/>
            </a:pPr>
            <a:r>
              <a:rPr lang="en-US" dirty="0" smtClean="0"/>
              <a:t>(</a:t>
            </a:r>
            <a:r>
              <a:rPr lang="hu-HU" dirty="0" smtClean="0"/>
              <a:t>Semmítőszék</a:t>
            </a:r>
            <a:r>
              <a:rPr lang="en-US" dirty="0" smtClean="0"/>
              <a:t>, </a:t>
            </a:r>
            <a:r>
              <a:rPr lang="hu-HU" dirty="0" smtClean="0"/>
              <a:t>2014. Január 23. 136. sz.</a:t>
            </a:r>
            <a:r>
              <a:rPr lang="en-US" dirty="0" smtClean="0"/>
              <a:t>)</a:t>
            </a:r>
            <a:endParaRPr lang="it-IT" dirty="0"/>
          </a:p>
        </p:txBody>
      </p:sp>
    </p:spTree>
    <p:extLst>
      <p:ext uri="{BB962C8B-B14F-4D97-AF65-F5344CB8AC3E}">
        <p14:creationId xmlns:p14="http://schemas.microsoft.com/office/powerpoint/2010/main" val="3672496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a:t>Patologikus kár</a:t>
            </a:r>
            <a:endParaRPr lang="it-IT" dirty="0"/>
          </a:p>
        </p:txBody>
      </p:sp>
      <p:sp>
        <p:nvSpPr>
          <p:cNvPr id="3" name="Segnaposto contenuto 2"/>
          <p:cNvSpPr>
            <a:spLocks noGrp="1"/>
          </p:cNvSpPr>
          <p:nvPr>
            <p:ph idx="1"/>
          </p:nvPr>
        </p:nvSpPr>
        <p:spPr/>
        <p:txBody>
          <a:bodyPr/>
          <a:lstStyle/>
          <a:p>
            <a:r>
              <a:rPr lang="hu-HU" smtClean="0"/>
              <a:t>Kiszámítható az élet értéke</a:t>
            </a:r>
            <a:r>
              <a:rPr lang="it-IT" smtClean="0"/>
              <a:t>?</a:t>
            </a:r>
            <a:endParaRPr lang="it-IT" dirty="0"/>
          </a:p>
        </p:txBody>
      </p:sp>
      <p:pic>
        <p:nvPicPr>
          <p:cNvPr id="4" name="Immagine 3"/>
          <p:cNvPicPr>
            <a:picLocks noChangeAspect="1"/>
          </p:cNvPicPr>
          <p:nvPr/>
        </p:nvPicPr>
        <p:blipFill>
          <a:blip r:embed="rId2"/>
          <a:stretch>
            <a:fillRect/>
          </a:stretch>
        </p:blipFill>
        <p:spPr>
          <a:xfrm>
            <a:off x="8461420" y="2948859"/>
            <a:ext cx="1815921" cy="1507231"/>
          </a:xfrm>
          <a:prstGeom prst="rect">
            <a:avLst/>
          </a:prstGeom>
        </p:spPr>
      </p:pic>
    </p:spTree>
    <p:extLst>
      <p:ext uri="{BB962C8B-B14F-4D97-AF65-F5344CB8AC3E}">
        <p14:creationId xmlns:p14="http://schemas.microsoft.com/office/powerpoint/2010/main" val="1925444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smtClean="0"/>
              <a:t>Néhány adat a közúti elhalálozásokról </a:t>
            </a:r>
            <a:r>
              <a:rPr lang="it-IT" dirty="0" smtClean="0"/>
              <a:t>(</a:t>
            </a:r>
            <a:r>
              <a:rPr lang="hu-HU" dirty="0" smtClean="0"/>
              <a:t>2012-es jelentés</a:t>
            </a:r>
            <a:r>
              <a:rPr lang="it-IT" dirty="0" smtClean="0"/>
              <a:t>)</a:t>
            </a:r>
            <a:endParaRPr lang="it-IT" dirty="0"/>
          </a:p>
        </p:txBody>
      </p:sp>
      <p:pic>
        <p:nvPicPr>
          <p:cNvPr id="4" name="Segnaposto contenuto 3"/>
          <p:cNvPicPr>
            <a:picLocks noGrp="1" noChangeAspect="1"/>
          </p:cNvPicPr>
          <p:nvPr>
            <p:ph idx="1"/>
          </p:nvPr>
        </p:nvPicPr>
        <p:blipFill>
          <a:blip r:embed="rId2"/>
          <a:stretch>
            <a:fillRect/>
          </a:stretch>
        </p:blipFill>
        <p:spPr>
          <a:xfrm>
            <a:off x="3232597" y="2253803"/>
            <a:ext cx="5986611" cy="3537397"/>
          </a:xfrm>
          <a:prstGeom prst="rect">
            <a:avLst/>
          </a:prstGeom>
        </p:spPr>
      </p:pic>
    </p:spTree>
    <p:extLst>
      <p:ext uri="{BB962C8B-B14F-4D97-AF65-F5344CB8AC3E}">
        <p14:creationId xmlns:p14="http://schemas.microsoft.com/office/powerpoint/2010/main" val="802948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1484311" y="685800"/>
            <a:ext cx="10018713" cy="5163457"/>
          </a:xfrm>
        </p:spPr>
        <p:txBody>
          <a:bodyPr/>
          <a:lstStyle/>
          <a:p>
            <a:r>
              <a:rPr lang="hu-HU" dirty="0" smtClean="0"/>
              <a:t>Köszönöm a figyelmet!</a:t>
            </a:r>
            <a:endParaRPr lang="hu-HU" dirty="0"/>
          </a:p>
        </p:txBody>
      </p:sp>
    </p:spTree>
    <p:extLst>
      <p:ext uri="{BB962C8B-B14F-4D97-AF65-F5344CB8AC3E}">
        <p14:creationId xmlns:p14="http://schemas.microsoft.com/office/powerpoint/2010/main" val="279609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a:t>
            </a:r>
            <a:r>
              <a:rPr lang="hu-HU" dirty="0" smtClean="0"/>
              <a:t>z </a:t>
            </a:r>
            <a:r>
              <a:rPr lang="hu-HU" dirty="0" err="1" smtClean="0"/>
              <a:t>ol</a:t>
            </a:r>
            <a:r>
              <a:rPr lang="hu-HU" dirty="0" smtClean="0"/>
              <a:t> Ptk.</a:t>
            </a:r>
            <a:r>
              <a:rPr lang="it-IT" dirty="0" smtClean="0"/>
              <a:t> 2059 c.</a:t>
            </a:r>
            <a:endParaRPr lang="it-IT" dirty="0"/>
          </a:p>
        </p:txBody>
      </p:sp>
      <p:sp>
        <p:nvSpPr>
          <p:cNvPr id="3" name="Segnaposto contenuto 2"/>
          <p:cNvSpPr>
            <a:spLocks noGrp="1"/>
          </p:cNvSpPr>
          <p:nvPr>
            <p:ph idx="1"/>
          </p:nvPr>
        </p:nvSpPr>
        <p:spPr>
          <a:xfrm>
            <a:off x="1484310" y="2099257"/>
            <a:ext cx="10018713" cy="3691944"/>
          </a:xfrm>
        </p:spPr>
        <p:txBody>
          <a:bodyPr>
            <a:normAutofit/>
          </a:bodyPr>
          <a:lstStyle/>
          <a:p>
            <a:r>
              <a:rPr lang="hu-HU" sz="3200" dirty="0" smtClean="0"/>
              <a:t>Az olasz Ptk.</a:t>
            </a:r>
            <a:r>
              <a:rPr lang="en-US" sz="3200" dirty="0" smtClean="0"/>
              <a:t> 2059</a:t>
            </a:r>
            <a:r>
              <a:rPr lang="hu-HU" sz="3200" dirty="0" smtClean="0"/>
              <a:t>. cikke bizonyos megszorításokkal ad jogot a kártérítésre. </a:t>
            </a:r>
            <a:endParaRPr lang="en-US" sz="3200" dirty="0" smtClean="0"/>
          </a:p>
          <a:p>
            <a:r>
              <a:rPr lang="hu-HU" sz="3200" dirty="0" smtClean="0"/>
              <a:t>Az olasz Ptk.</a:t>
            </a:r>
            <a:r>
              <a:rPr lang="en-US" sz="3200" dirty="0" smtClean="0"/>
              <a:t> 2059</a:t>
            </a:r>
            <a:r>
              <a:rPr lang="hu-HU" sz="3200" dirty="0" smtClean="0"/>
              <a:t>. cikke csak a jogszabály által meghatározott esetekben enged kártérítést, így például az olasz Btk. 185. cikke alapján bűncselekménnyel okozott személyi sérülés esetén.</a:t>
            </a:r>
            <a:endParaRPr lang="it-IT" sz="3200" dirty="0"/>
          </a:p>
        </p:txBody>
      </p:sp>
      <p:sp>
        <p:nvSpPr>
          <p:cNvPr id="4" name="Triangolo rettangolo 3"/>
          <p:cNvSpPr/>
          <p:nvPr/>
        </p:nvSpPr>
        <p:spPr>
          <a:xfrm rot="18896709">
            <a:off x="6233375" y="2748077"/>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39350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2059</a:t>
            </a:r>
            <a:r>
              <a:rPr lang="hu-HU" dirty="0" smtClean="0"/>
              <a:t>. cikk</a:t>
            </a:r>
            <a:endParaRPr lang="it-IT" dirty="0"/>
          </a:p>
        </p:txBody>
      </p:sp>
      <p:sp>
        <p:nvSpPr>
          <p:cNvPr id="3" name="Segnaposto contenuto 2"/>
          <p:cNvSpPr>
            <a:spLocks noGrp="1"/>
          </p:cNvSpPr>
          <p:nvPr>
            <p:ph idx="1"/>
          </p:nvPr>
        </p:nvSpPr>
        <p:spPr>
          <a:xfrm>
            <a:off x="1484310" y="1854559"/>
            <a:ext cx="10018713" cy="3936642"/>
          </a:xfrm>
        </p:spPr>
        <p:txBody>
          <a:bodyPr>
            <a:noAutofit/>
          </a:bodyPr>
          <a:lstStyle/>
          <a:p>
            <a:pPr algn="just">
              <a:spcBef>
                <a:spcPts val="0"/>
              </a:spcBef>
              <a:spcAft>
                <a:spcPts val="0"/>
              </a:spcAft>
            </a:pPr>
            <a:r>
              <a:rPr lang="hu-HU" dirty="0" smtClean="0"/>
              <a:t>Mindazonáltal az olasz Alkotmánybíróság és az olasz Semmítőszék nemrégiben hozott határozata alapján az olasz Ptk. </a:t>
            </a:r>
            <a:r>
              <a:rPr lang="en-US" dirty="0" smtClean="0"/>
              <a:t>2059</a:t>
            </a:r>
            <a:r>
              <a:rPr lang="hu-HU" dirty="0" smtClean="0"/>
              <a:t>.</a:t>
            </a:r>
            <a:r>
              <a:rPr lang="en-US" dirty="0" smtClean="0"/>
              <a:t> </a:t>
            </a:r>
            <a:r>
              <a:rPr lang="hu-HU" dirty="0" smtClean="0"/>
              <a:t>cikkébe bele kell értenünk az alkotmányos rendelkezéseket is. Így egyes személyek egészségkárosodásakor az alkotmány 32. cikke alapján, elismerve az egészséghez fűződő alapjogot,a bíróságok biológiai nem vagyoni kárért is kártérítést állapíthatnak meg (</a:t>
            </a:r>
            <a:r>
              <a:rPr lang="hu-HU" dirty="0" err="1" smtClean="0"/>
              <a:t>Alk</a:t>
            </a:r>
            <a:r>
              <a:rPr lang="hu-HU" dirty="0" smtClean="0"/>
              <a:t>. Bír</a:t>
            </a:r>
            <a:r>
              <a:rPr lang="en-GB" dirty="0" smtClean="0"/>
              <a:t>. 233/2003</a:t>
            </a:r>
            <a:r>
              <a:rPr lang="hu-HU" dirty="0" smtClean="0"/>
              <a:t>).</a:t>
            </a:r>
            <a:endParaRPr lang="en-US" dirty="0" smtClean="0"/>
          </a:p>
          <a:p>
            <a:pPr algn="just">
              <a:spcBef>
                <a:spcPts val="0"/>
              </a:spcBef>
              <a:spcAft>
                <a:spcPts val="0"/>
              </a:spcAft>
            </a:pPr>
            <a:r>
              <a:rPr lang="hu-HU" dirty="0" smtClean="0"/>
              <a:t>Ezenfelül az Alk.2.c. alapján a bíróságok kártérítést állapíthatnak meg a más  olyan „sérthetetlen jogok csorbítása esetén amelyek a személyt ,mint egyént illetve mint olyan társadalmi csoport tagját ahol a személyiség kifejezésre juthat, illetik meg.”</a:t>
            </a:r>
            <a:endParaRPr lang="it-IT" dirty="0"/>
          </a:p>
        </p:txBody>
      </p:sp>
    </p:spTree>
    <p:extLst>
      <p:ext uri="{BB962C8B-B14F-4D97-AF65-F5344CB8AC3E}">
        <p14:creationId xmlns:p14="http://schemas.microsoft.com/office/powerpoint/2010/main" val="3729492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244700"/>
            <a:ext cx="10018713" cy="1210613"/>
          </a:xfrm>
        </p:spPr>
        <p:txBody>
          <a:bodyPr>
            <a:normAutofit fontScale="90000"/>
          </a:bodyPr>
          <a:lstStyle/>
          <a:p>
            <a:r>
              <a:rPr lang="hu-HU" dirty="0" smtClean="0"/>
              <a:t> Autóbaleset kapcsán felmerülő személyi sérüléses károk</a:t>
            </a:r>
            <a:endParaRPr lang="it-IT" dirty="0"/>
          </a:p>
        </p:txBody>
      </p:sp>
      <p:sp>
        <p:nvSpPr>
          <p:cNvPr id="3" name="Segnaposto contenuto 2"/>
          <p:cNvSpPr>
            <a:spLocks noGrp="1"/>
          </p:cNvSpPr>
          <p:nvPr>
            <p:ph idx="1"/>
          </p:nvPr>
        </p:nvSpPr>
        <p:spPr>
          <a:xfrm>
            <a:off x="1484310" y="1906073"/>
            <a:ext cx="10018713" cy="3885127"/>
          </a:xfrm>
        </p:spPr>
        <p:txBody>
          <a:bodyPr>
            <a:normAutofit fontScale="92500" lnSpcReduction="20000"/>
          </a:bodyPr>
          <a:lstStyle/>
          <a:p>
            <a:r>
              <a:rPr lang="hu-HU" sz="2800" dirty="0"/>
              <a:t>B</a:t>
            </a:r>
            <a:r>
              <a:rPr lang="hu-HU" sz="2800" dirty="0" smtClean="0"/>
              <a:t>iológiai kár</a:t>
            </a:r>
            <a:r>
              <a:rPr lang="en-US" sz="2800" dirty="0" smtClean="0"/>
              <a:t> </a:t>
            </a:r>
            <a:endParaRPr lang="en-US" sz="2800" dirty="0"/>
          </a:p>
          <a:p>
            <a:r>
              <a:rPr lang="hu-HU" sz="2800" dirty="0"/>
              <a:t>Á</a:t>
            </a:r>
            <a:r>
              <a:rPr lang="hu-HU" sz="2800" dirty="0" smtClean="0"/>
              <a:t>ltalános munkaképesség-csökkenéssel járó kár </a:t>
            </a:r>
            <a:endParaRPr lang="en-US" sz="2800" dirty="0"/>
          </a:p>
          <a:p>
            <a:r>
              <a:rPr lang="hu-HU" sz="2800" dirty="0" smtClean="0"/>
              <a:t>Specifikus munkaképesség-csökkenéssel járó kár </a:t>
            </a:r>
            <a:endParaRPr lang="en-US" sz="2800" dirty="0" smtClean="0"/>
          </a:p>
          <a:p>
            <a:endParaRPr lang="en-US" sz="2800" dirty="0"/>
          </a:p>
          <a:p>
            <a:r>
              <a:rPr lang="hu-HU" sz="2800" dirty="0" smtClean="0"/>
              <a:t>Munkaképességet érintő kár</a:t>
            </a:r>
            <a:r>
              <a:rPr lang="en-US" sz="2800" dirty="0" smtClean="0"/>
              <a:t> </a:t>
            </a:r>
            <a:endParaRPr lang="en-US" sz="2800" dirty="0"/>
          </a:p>
          <a:p>
            <a:r>
              <a:rPr lang="hu-HU" sz="2800" dirty="0"/>
              <a:t>S</a:t>
            </a:r>
            <a:r>
              <a:rPr lang="hu-HU" sz="2800" dirty="0" smtClean="0"/>
              <a:t>zubjektív erkölcsi károk</a:t>
            </a:r>
            <a:r>
              <a:rPr lang="en-US" sz="2800" dirty="0" smtClean="0"/>
              <a:t> </a:t>
            </a:r>
            <a:endParaRPr lang="en-US" sz="2800" dirty="0"/>
          </a:p>
          <a:p>
            <a:r>
              <a:rPr lang="hu-HU" sz="2800" dirty="0"/>
              <a:t>E</a:t>
            </a:r>
            <a:r>
              <a:rPr lang="hu-HU" sz="2800" dirty="0" smtClean="0"/>
              <a:t>gzisztenciális károk</a:t>
            </a:r>
            <a:r>
              <a:rPr lang="en-US" sz="2800" dirty="0" smtClean="0"/>
              <a:t> </a:t>
            </a:r>
            <a:endParaRPr lang="en-US" sz="2800" dirty="0"/>
          </a:p>
          <a:p>
            <a:r>
              <a:rPr lang="hu-HU" sz="2800" dirty="0"/>
              <a:t>H</a:t>
            </a:r>
            <a:r>
              <a:rPr lang="hu-HU" sz="2800" dirty="0" smtClean="0"/>
              <a:t>aláleset miatti károk</a:t>
            </a:r>
            <a:r>
              <a:rPr lang="en-US" sz="2800" dirty="0" smtClean="0"/>
              <a:t> </a:t>
            </a:r>
            <a:endParaRPr lang="en-US" sz="2800" dirty="0"/>
          </a:p>
          <a:p>
            <a:endParaRPr lang="it-IT" dirty="0"/>
          </a:p>
        </p:txBody>
      </p:sp>
      <p:pic>
        <p:nvPicPr>
          <p:cNvPr id="4" name="Immagine 3"/>
          <p:cNvPicPr>
            <a:picLocks noChangeAspect="1"/>
          </p:cNvPicPr>
          <p:nvPr/>
        </p:nvPicPr>
        <p:blipFill>
          <a:blip r:embed="rId2"/>
          <a:stretch>
            <a:fillRect/>
          </a:stretch>
        </p:blipFill>
        <p:spPr>
          <a:xfrm>
            <a:off x="7124206" y="3451538"/>
            <a:ext cx="4378817" cy="2790422"/>
          </a:xfrm>
          <a:prstGeom prst="rect">
            <a:avLst/>
          </a:prstGeom>
        </p:spPr>
      </p:pic>
    </p:spTree>
    <p:extLst>
      <p:ext uri="{BB962C8B-B14F-4D97-AF65-F5344CB8AC3E}">
        <p14:creationId xmlns:p14="http://schemas.microsoft.com/office/powerpoint/2010/main" val="1389517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a:t>B</a:t>
            </a:r>
            <a:r>
              <a:rPr lang="hu-HU" dirty="0" smtClean="0"/>
              <a:t>iológiai károk</a:t>
            </a:r>
            <a:endParaRPr lang="it-IT" dirty="0"/>
          </a:p>
        </p:txBody>
      </p:sp>
      <p:sp>
        <p:nvSpPr>
          <p:cNvPr id="3" name="Segnaposto contenuto 2"/>
          <p:cNvSpPr>
            <a:spLocks noGrp="1"/>
          </p:cNvSpPr>
          <p:nvPr>
            <p:ph idx="1"/>
          </p:nvPr>
        </p:nvSpPr>
        <p:spPr>
          <a:xfrm>
            <a:off x="1484310" y="1893195"/>
            <a:ext cx="10018713" cy="3898006"/>
          </a:xfrm>
        </p:spPr>
        <p:txBody>
          <a:bodyPr>
            <a:normAutofit/>
          </a:bodyPr>
          <a:lstStyle/>
          <a:p>
            <a:pPr marL="0" indent="0">
              <a:buNone/>
            </a:pPr>
            <a:r>
              <a:rPr lang="hu-HU" dirty="0" smtClean="0"/>
              <a:t>Az olasz Biztosítási kódex 138.cikke szerint a biológiai kár</a:t>
            </a:r>
          </a:p>
          <a:p>
            <a:pPr marL="0" indent="0">
              <a:buNone/>
            </a:pPr>
            <a:endParaRPr lang="en-US" dirty="0" smtClean="0"/>
          </a:p>
          <a:p>
            <a:r>
              <a:rPr lang="hu-HU" dirty="0"/>
              <a:t>a</a:t>
            </a:r>
            <a:r>
              <a:rPr lang="en-US" dirty="0" smtClean="0"/>
              <a:t>) </a:t>
            </a:r>
            <a:r>
              <a:rPr lang="hu-HU" dirty="0" smtClean="0"/>
              <a:t>a lelki és a testi integritás  10 és 100 pont közti sérüléseiből;</a:t>
            </a:r>
          </a:p>
          <a:p>
            <a:r>
              <a:rPr lang="hu-HU" dirty="0" smtClean="0"/>
              <a:t>b) a </a:t>
            </a:r>
            <a:r>
              <a:rPr lang="hu-HU" dirty="0"/>
              <a:t>rokkantság minden egyes pontjának pénzben kifejezette </a:t>
            </a:r>
            <a:r>
              <a:rPr lang="hu-HU" dirty="0" smtClean="0"/>
              <a:t>értékéből, beleértve </a:t>
            </a:r>
            <a:r>
              <a:rPr lang="hu-HU" dirty="0"/>
              <a:t>a károsult életkora szerint változó együtthatót</a:t>
            </a:r>
          </a:p>
          <a:p>
            <a:pPr marL="0" indent="0">
              <a:buNone/>
            </a:pPr>
            <a:r>
              <a:rPr lang="hu-HU" dirty="0"/>
              <a:t>t</a:t>
            </a:r>
            <a:r>
              <a:rPr lang="hu-HU" dirty="0" smtClean="0"/>
              <a:t>evődik össze.</a:t>
            </a:r>
            <a:endParaRPr lang="en-US" dirty="0"/>
          </a:p>
          <a:p>
            <a:endParaRPr lang="it-IT" dirty="0"/>
          </a:p>
        </p:txBody>
      </p:sp>
      <p:pic>
        <p:nvPicPr>
          <p:cNvPr id="4" name="Immagine 3"/>
          <p:cNvPicPr>
            <a:picLocks noChangeAspect="1"/>
          </p:cNvPicPr>
          <p:nvPr/>
        </p:nvPicPr>
        <p:blipFill>
          <a:blip r:embed="rId2"/>
          <a:stretch>
            <a:fillRect/>
          </a:stretch>
        </p:blipFill>
        <p:spPr>
          <a:xfrm>
            <a:off x="5461313" y="5162550"/>
            <a:ext cx="2686050" cy="1695450"/>
          </a:xfrm>
          <a:prstGeom prst="rect">
            <a:avLst/>
          </a:prstGeom>
        </p:spPr>
      </p:pic>
    </p:spTree>
    <p:extLst>
      <p:ext uri="{BB962C8B-B14F-4D97-AF65-F5344CB8AC3E}">
        <p14:creationId xmlns:p14="http://schemas.microsoft.com/office/powerpoint/2010/main" val="428769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a:t>B</a:t>
            </a:r>
            <a:r>
              <a:rPr lang="hu-HU" dirty="0" smtClean="0"/>
              <a:t>iológiai károk</a:t>
            </a:r>
            <a:endParaRPr lang="it-IT" dirty="0"/>
          </a:p>
        </p:txBody>
      </p:sp>
      <p:sp>
        <p:nvSpPr>
          <p:cNvPr id="3" name="Segnaposto contenuto 2"/>
          <p:cNvSpPr>
            <a:spLocks noGrp="1"/>
          </p:cNvSpPr>
          <p:nvPr>
            <p:ph idx="1"/>
          </p:nvPr>
        </p:nvSpPr>
        <p:spPr/>
        <p:txBody>
          <a:bodyPr/>
          <a:lstStyle/>
          <a:p>
            <a:r>
              <a:rPr lang="hu-HU" dirty="0" smtClean="0"/>
              <a:t>Az olasz </a:t>
            </a:r>
            <a:r>
              <a:rPr lang="hu-HU" dirty="0"/>
              <a:t>K</a:t>
            </a:r>
            <a:r>
              <a:rPr lang="hu-HU" dirty="0" smtClean="0"/>
              <a:t>öztársasági </a:t>
            </a:r>
            <a:r>
              <a:rPr lang="hu-HU" dirty="0"/>
              <a:t>E</a:t>
            </a:r>
            <a:r>
              <a:rPr lang="hu-HU" dirty="0" smtClean="0"/>
              <a:t>lnök rendeletének kellene meghatároznia egy táblázatot, amely érvényes az egész Köztársaság területén. </a:t>
            </a:r>
          </a:p>
          <a:p>
            <a:pPr marL="0" indent="0">
              <a:buNone/>
            </a:pPr>
            <a:r>
              <a:rPr lang="hu-HU" dirty="0" smtClean="0"/>
              <a:t>Erre még most is várunk….</a:t>
            </a:r>
            <a:endParaRPr lang="en-US" dirty="0"/>
          </a:p>
          <a:p>
            <a:endParaRPr lang="it-IT" dirty="0"/>
          </a:p>
        </p:txBody>
      </p:sp>
      <p:pic>
        <p:nvPicPr>
          <p:cNvPr id="4" name="Immagine 3"/>
          <p:cNvPicPr>
            <a:picLocks noChangeAspect="1"/>
          </p:cNvPicPr>
          <p:nvPr/>
        </p:nvPicPr>
        <p:blipFill>
          <a:blip r:embed="rId2"/>
          <a:stretch>
            <a:fillRect/>
          </a:stretch>
        </p:blipFill>
        <p:spPr>
          <a:xfrm>
            <a:off x="6393354" y="4514850"/>
            <a:ext cx="1411243" cy="1860192"/>
          </a:xfrm>
          <a:prstGeom prst="rect">
            <a:avLst/>
          </a:prstGeom>
        </p:spPr>
      </p:pic>
    </p:spTree>
    <p:extLst>
      <p:ext uri="{BB962C8B-B14F-4D97-AF65-F5344CB8AC3E}">
        <p14:creationId xmlns:p14="http://schemas.microsoft.com/office/powerpoint/2010/main" val="2418837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4311" y="685800"/>
            <a:ext cx="10018713" cy="885423"/>
          </a:xfrm>
        </p:spPr>
        <p:txBody>
          <a:bodyPr/>
          <a:lstStyle/>
          <a:p>
            <a:r>
              <a:rPr lang="hu-HU" dirty="0"/>
              <a:t>B</a:t>
            </a:r>
            <a:r>
              <a:rPr lang="hu-HU" dirty="0" smtClean="0"/>
              <a:t>iológiai károk</a:t>
            </a:r>
            <a:endParaRPr lang="it-IT" dirty="0"/>
          </a:p>
        </p:txBody>
      </p:sp>
      <p:sp>
        <p:nvSpPr>
          <p:cNvPr id="3" name="Segnaposto contenuto 2"/>
          <p:cNvSpPr>
            <a:spLocks noGrp="1"/>
          </p:cNvSpPr>
          <p:nvPr>
            <p:ph idx="1"/>
          </p:nvPr>
        </p:nvSpPr>
        <p:spPr>
          <a:xfrm>
            <a:off x="1484310" y="1880315"/>
            <a:ext cx="10018713" cy="3910885"/>
          </a:xfrm>
        </p:spPr>
        <p:txBody>
          <a:bodyPr>
            <a:normAutofit lnSpcReduction="10000"/>
          </a:bodyPr>
          <a:lstStyle/>
          <a:p>
            <a:r>
              <a:rPr lang="hu-HU" dirty="0" smtClean="0"/>
              <a:t>A  milánói Polgári Jogi Megfigyelőközpont felállított egy feltételrendszert az olyan károk esetében, amelyek nem vagyonelemeket érintenek, amely feltételrendszer egy táblázaton alapul, amely a következő szempontokat tartalmazza:</a:t>
            </a:r>
            <a:endParaRPr lang="en-US" dirty="0"/>
          </a:p>
          <a:p>
            <a:r>
              <a:rPr lang="en-US" dirty="0" smtClean="0"/>
              <a:t>-</a:t>
            </a:r>
            <a:r>
              <a:rPr lang="hu-HU" dirty="0" smtClean="0"/>
              <a:t> a biológiai kárért járó kártérítés  „ szabvány” értékeit, összekapcsolva a sérült személyek pszichológiai és fizikai integritása sérüléseinek komolyságával, valamint a korukkal;</a:t>
            </a:r>
          </a:p>
          <a:p>
            <a:r>
              <a:rPr lang="en-US" dirty="0" smtClean="0"/>
              <a:t>- </a:t>
            </a:r>
            <a:r>
              <a:rPr lang="hu-HU" dirty="0" smtClean="0"/>
              <a:t>a személyre szabás lehetőségét, melynek keretében értékelni lehet a sérült fél egyes szubjektív feltételeit, a biológiai kár okán megítélt kártérítés legfeljebb 30 százalékának erejéig.</a:t>
            </a:r>
            <a:endParaRPr lang="it-IT" dirty="0"/>
          </a:p>
        </p:txBody>
      </p:sp>
    </p:spTree>
    <p:extLst>
      <p:ext uri="{BB962C8B-B14F-4D97-AF65-F5344CB8AC3E}">
        <p14:creationId xmlns:p14="http://schemas.microsoft.com/office/powerpoint/2010/main" val="3280704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hu-HU" dirty="0" smtClean="0"/>
              <a:t>Biológiai károk</a:t>
            </a:r>
            <a:endParaRPr lang="it-IT" dirty="0"/>
          </a:p>
        </p:txBody>
      </p:sp>
      <p:sp>
        <p:nvSpPr>
          <p:cNvPr id="3" name="Segnaposto contenuto 2"/>
          <p:cNvSpPr>
            <a:spLocks noGrp="1"/>
          </p:cNvSpPr>
          <p:nvPr>
            <p:ph idx="1"/>
          </p:nvPr>
        </p:nvSpPr>
        <p:spPr>
          <a:xfrm>
            <a:off x="1484310" y="1983347"/>
            <a:ext cx="10018713" cy="3807854"/>
          </a:xfrm>
        </p:spPr>
        <p:txBody>
          <a:bodyPr>
            <a:normAutofit/>
          </a:bodyPr>
          <a:lstStyle/>
          <a:p>
            <a:pPr marL="0" indent="0">
              <a:buNone/>
            </a:pPr>
            <a:r>
              <a:rPr lang="hu-HU" dirty="0" smtClean="0"/>
              <a:t>A Legfelsőbb Bíróság véleménye:</a:t>
            </a:r>
            <a:endParaRPr lang="en-US" dirty="0" smtClean="0"/>
          </a:p>
          <a:p>
            <a:pPr marL="0" indent="0">
              <a:buNone/>
            </a:pPr>
            <a:r>
              <a:rPr lang="en-US" dirty="0" smtClean="0"/>
              <a:t>1-</a:t>
            </a:r>
            <a:r>
              <a:rPr lang="hu-HU" dirty="0" smtClean="0"/>
              <a:t> Jelenleg a biológiai kár kiszámításának feltételrendszere a milánói bíróság által felállított táblázatokban található, amelyet az ügy körülményeinek figyelembevételével kell alkalmazni.</a:t>
            </a:r>
          </a:p>
          <a:p>
            <a:pPr marL="0" indent="0">
              <a:buNone/>
            </a:pPr>
            <a:r>
              <a:rPr lang="en-US" dirty="0" smtClean="0"/>
              <a:t>(</a:t>
            </a:r>
            <a:r>
              <a:rPr lang="hu-HU" dirty="0" smtClean="0"/>
              <a:t>Polgári eljárás</a:t>
            </a:r>
            <a:r>
              <a:rPr lang="en-US" dirty="0" smtClean="0"/>
              <a:t>, 12408/11</a:t>
            </a:r>
            <a:r>
              <a:rPr lang="hu-HU" dirty="0" smtClean="0"/>
              <a:t> sz. ítélet</a:t>
            </a:r>
            <a:r>
              <a:rPr lang="en-US" dirty="0" smtClean="0"/>
              <a:t>)</a:t>
            </a:r>
            <a:endParaRPr lang="en-US" dirty="0"/>
          </a:p>
          <a:p>
            <a:pPr marL="0" indent="0">
              <a:buNone/>
            </a:pPr>
            <a:r>
              <a:rPr lang="en-US" dirty="0" smtClean="0"/>
              <a:t>2- </a:t>
            </a:r>
            <a:r>
              <a:rPr lang="hu-HU" dirty="0" smtClean="0"/>
              <a:t>A nem vagyonelemekben fellépő kár illetve a biológiai kár esetén szükségszerű a további hátrányok megfelelő kiegyenlítése is.</a:t>
            </a:r>
          </a:p>
          <a:p>
            <a:pPr marL="0" indent="0">
              <a:buNone/>
            </a:pPr>
            <a:r>
              <a:rPr lang="en-US" dirty="0" smtClean="0"/>
              <a:t>(</a:t>
            </a:r>
            <a:r>
              <a:rPr lang="hu-HU" dirty="0" smtClean="0"/>
              <a:t>Polgári eljárás</a:t>
            </a:r>
            <a:r>
              <a:rPr lang="en-US" dirty="0" smtClean="0"/>
              <a:t>, 24016/11</a:t>
            </a:r>
            <a:r>
              <a:rPr lang="hu-HU" dirty="0" smtClean="0"/>
              <a:t> sz. ítélet</a:t>
            </a:r>
            <a:r>
              <a:rPr lang="en-US" dirty="0" smtClean="0"/>
              <a:t>)</a:t>
            </a:r>
            <a:endParaRPr lang="en-US" dirty="0"/>
          </a:p>
          <a:p>
            <a:pPr marL="0" indent="0">
              <a:buNone/>
            </a:pPr>
            <a:endParaRPr lang="it-IT" dirty="0"/>
          </a:p>
        </p:txBody>
      </p:sp>
    </p:spTree>
    <p:extLst>
      <p:ext uri="{BB962C8B-B14F-4D97-AF65-F5344CB8AC3E}">
        <p14:creationId xmlns:p14="http://schemas.microsoft.com/office/powerpoint/2010/main" val="1428275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ss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TC103457496[[fn=Parallasse]]</Template>
  <TotalTime>863</TotalTime>
  <Words>1166</Words>
  <Application>Microsoft Office PowerPoint</Application>
  <PresentationFormat>Egyéni</PresentationFormat>
  <Paragraphs>82</Paragraphs>
  <Slides>23</Slides>
  <Notes>0</Notes>
  <HiddenSlides>0</HiddenSlides>
  <MMClips>0</MMClips>
  <ScaleCrop>false</ScaleCrop>
  <HeadingPairs>
    <vt:vector size="4" baseType="variant">
      <vt:variant>
        <vt:lpstr>Téma</vt:lpstr>
      </vt:variant>
      <vt:variant>
        <vt:i4>1</vt:i4>
      </vt:variant>
      <vt:variant>
        <vt:lpstr>Diacímek</vt:lpstr>
      </vt:variant>
      <vt:variant>
        <vt:i4>23</vt:i4>
      </vt:variant>
    </vt:vector>
  </HeadingPairs>
  <TitlesOfParts>
    <vt:vector size="24" baseType="lpstr">
      <vt:lpstr>Parallasse</vt:lpstr>
      <vt:lpstr>Nem vagyoni károk az olasz bírósági határozatokban</vt:lpstr>
      <vt:lpstr>Kártérítés</vt:lpstr>
      <vt:lpstr>Az ol Ptk. 2059 c.</vt:lpstr>
      <vt:lpstr>2059. cikk</vt:lpstr>
      <vt:lpstr> Autóbaleset kapcsán felmerülő személyi sérüléses károk</vt:lpstr>
      <vt:lpstr>Biológiai károk</vt:lpstr>
      <vt:lpstr>Biológiai károk</vt:lpstr>
      <vt:lpstr>Biológiai károk</vt:lpstr>
      <vt:lpstr>Biológiai károk</vt:lpstr>
      <vt:lpstr>Enyhe sérülések</vt:lpstr>
      <vt:lpstr>Munkaképességgel összefüggő kár</vt:lpstr>
      <vt:lpstr>Munkaképesség elvesztése munkát nem végző személyek esetén</vt:lpstr>
      <vt:lpstr>Erkölcsi kár</vt:lpstr>
      <vt:lpstr>Erkölcsi kár</vt:lpstr>
      <vt:lpstr>Erkölcsi kár</vt:lpstr>
      <vt:lpstr>Egzisztenciális kár</vt:lpstr>
      <vt:lpstr>Haláleset folytán felmerülő kár</vt:lpstr>
      <vt:lpstr>Haláleset folytán felmerülő kár</vt:lpstr>
      <vt:lpstr>Haláleset folytán felmerülő kár</vt:lpstr>
      <vt:lpstr>Patologikus kár</vt:lpstr>
      <vt:lpstr>Patologikus kár</vt:lpstr>
      <vt:lpstr>Néhány adat a közúti elhalálozásokról (2012-es jelentés)</vt:lpstr>
      <vt:lpstr>Köszönöm a figyelmet!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pecuniary damages in Italian case law</dc:title>
  <dc:creator>sara</dc:creator>
  <cp:lastModifiedBy>Kovács Zsolt</cp:lastModifiedBy>
  <cp:revision>50</cp:revision>
  <dcterms:created xsi:type="dcterms:W3CDTF">2014-10-11T18:19:30Z</dcterms:created>
  <dcterms:modified xsi:type="dcterms:W3CDTF">2014-12-11T09:11:04Z</dcterms:modified>
</cp:coreProperties>
</file>