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6" r:id="rId2"/>
    <p:sldId id="277" r:id="rId3"/>
    <p:sldId id="323" r:id="rId4"/>
    <p:sldId id="330" r:id="rId5"/>
    <p:sldId id="278" r:id="rId6"/>
    <p:sldId id="303" r:id="rId7"/>
    <p:sldId id="300" r:id="rId8"/>
    <p:sldId id="292" r:id="rId9"/>
    <p:sldId id="291" r:id="rId10"/>
    <p:sldId id="282" r:id="rId11"/>
    <p:sldId id="299" r:id="rId12"/>
    <p:sldId id="317" r:id="rId13"/>
    <p:sldId id="340" r:id="rId14"/>
    <p:sldId id="324" r:id="rId15"/>
    <p:sldId id="325" r:id="rId16"/>
    <p:sldId id="285" r:id="rId17"/>
    <p:sldId id="293" r:id="rId18"/>
    <p:sldId id="334" r:id="rId19"/>
    <p:sldId id="309" r:id="rId20"/>
    <p:sldId id="326" r:id="rId21"/>
    <p:sldId id="304" r:id="rId22"/>
    <p:sldId id="313" r:id="rId23"/>
    <p:sldId id="314" r:id="rId24"/>
    <p:sldId id="305" r:id="rId25"/>
    <p:sldId id="327" r:id="rId26"/>
    <p:sldId id="302" r:id="rId27"/>
    <p:sldId id="306" r:id="rId28"/>
    <p:sldId id="328" r:id="rId29"/>
    <p:sldId id="288" r:id="rId30"/>
    <p:sldId id="329" r:id="rId31"/>
    <p:sldId id="289" r:id="rId32"/>
    <p:sldId id="339" r:id="rId3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808">
          <p15:clr>
            <a:srgbClr val="A4A3A4"/>
          </p15:clr>
        </p15:guide>
        <p15:guide id="4" pos="572">
          <p15:clr>
            <a:srgbClr val="A4A3A4"/>
          </p15:clr>
        </p15:guide>
        <p15:guide id="5" pos="51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van Dijk" initials="Cv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 snapToGrid="0" snapToObjects="1">
      <p:cViewPr varScale="1">
        <p:scale>
          <a:sx n="98" d="100"/>
          <a:sy n="98" d="100"/>
        </p:scale>
        <p:origin x="-90" y="-96"/>
      </p:cViewPr>
      <p:guideLst>
        <p:guide orient="horz" pos="2160"/>
        <p:guide pos="2880"/>
        <p:guide pos="1808"/>
        <p:guide pos="572"/>
        <p:guide pos="5190"/>
      </p:guideLst>
    </p:cSldViewPr>
  </p:slideViewPr>
  <p:outlineViewPr>
    <p:cViewPr>
      <p:scale>
        <a:sx n="33" d="100"/>
        <a:sy n="33" d="100"/>
      </p:scale>
      <p:origin x="0" y="115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04T18:01:32.424" idx="10">
    <p:pos x="1301" y="1625"/>
    <p:text>Volgens mij is het nog een voorontwerp.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4D053-33B0-4967-A791-DE5441A7F68E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A930-87C7-46A2-A412-B9E197ED690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617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8208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9987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5115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1138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70676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6633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7278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10950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9930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72303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9433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4509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41473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00488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01183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393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67301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25563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8025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0756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2721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3185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975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8072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9987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7"/>
          <p:cNvSpPr/>
          <p:nvPr userDrawn="1"/>
        </p:nvSpPr>
        <p:spPr>
          <a:xfrm>
            <a:off x="0" y="886479"/>
            <a:ext cx="5777926" cy="5591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8610600" y="1080000"/>
            <a:ext cx="299400" cy="57760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KVDL_Trap_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4961" y="1524000"/>
            <a:ext cx="2576167" cy="1954782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24961" y="3478781"/>
            <a:ext cx="2576168" cy="1752600"/>
          </a:xfr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 descr="KVdL_Kunst_Voge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80000"/>
            <a:ext cx="5777926" cy="577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7532" y="1209228"/>
            <a:ext cx="3556001" cy="6582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17534" y="2217210"/>
            <a:ext cx="3556000" cy="3951288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800"/>
            </a:lvl3pPr>
            <a:lvl4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4453467" cy="5778000"/>
          </a:xfrm>
          <a:solidFill>
            <a:schemeClr val="bg1">
              <a:lumMod val="75000"/>
            </a:schemeClr>
          </a:solidFill>
        </p:spPr>
        <p:txBody>
          <a:bodyPr tIns="360000"/>
          <a:lstStyle>
            <a:lvl1pPr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8622000" y="1080000"/>
            <a:ext cx="288000" cy="57760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 userDrawn="1"/>
        </p:nvSpPr>
        <p:spPr>
          <a:xfrm>
            <a:off x="0" y="1078086"/>
            <a:ext cx="8622000" cy="577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Afbeelding 10" descr="KVDL_Trap_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346449"/>
            <a:ext cx="7324725" cy="488951"/>
          </a:xfrm>
        </p:spPr>
        <p:txBody>
          <a:bodyPr anchor="t" anchorCtr="0"/>
          <a:lstStyle>
            <a:lvl1pPr algn="l">
              <a:defRPr sz="21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3944638"/>
            <a:ext cx="7324725" cy="2354561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2pPr>
            <a:lvl3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3pPr>
            <a:lvl4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4pPr>
            <a:lvl5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8906400" cy="2133100"/>
          </a:xfrm>
          <a:solidFill>
            <a:schemeClr val="bg1">
              <a:lumMod val="75000"/>
            </a:schemeClr>
          </a:solidFill>
        </p:spPr>
        <p:txBody>
          <a:bodyPr tIns="360000"/>
          <a:lstStyle>
            <a:lvl1pPr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08050" y="766186"/>
            <a:ext cx="5486400" cy="248332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78708"/>
            <a:ext cx="8620126" cy="5787930"/>
          </a:xfrm>
          <a:custGeom>
            <a:avLst/>
            <a:gdLst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5238750 w 5238750"/>
              <a:gd name="connsiteY2" fmla="*/ 0 h 3114675"/>
              <a:gd name="connsiteX3" fmla="*/ 4460081 w 5238750"/>
              <a:gd name="connsiteY3" fmla="*/ 3114675 h 3114675"/>
              <a:gd name="connsiteX4" fmla="*/ 0 w 5238750"/>
              <a:gd name="connsiteY4" fmla="*/ 3114675 h 3114675"/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1228725 w 5238750"/>
              <a:gd name="connsiteY2" fmla="*/ 0 h 3114675"/>
              <a:gd name="connsiteX3" fmla="*/ 5238750 w 5238750"/>
              <a:gd name="connsiteY3" fmla="*/ 0 h 3114675"/>
              <a:gd name="connsiteX4" fmla="*/ 4460081 w 5238750"/>
              <a:gd name="connsiteY4" fmla="*/ 3114675 h 3114675"/>
              <a:gd name="connsiteX5" fmla="*/ 0 w 5238750"/>
              <a:gd name="connsiteY5" fmla="*/ 3114675 h 3114675"/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1228725 w 5238750"/>
              <a:gd name="connsiteY2" fmla="*/ 0 h 3114675"/>
              <a:gd name="connsiteX3" fmla="*/ 5238750 w 5238750"/>
              <a:gd name="connsiteY3" fmla="*/ 0 h 3114675"/>
              <a:gd name="connsiteX4" fmla="*/ 4657725 w 5238750"/>
              <a:gd name="connsiteY4" fmla="*/ 2257425 h 3114675"/>
              <a:gd name="connsiteX5" fmla="*/ 4460081 w 5238750"/>
              <a:gd name="connsiteY5" fmla="*/ 3114675 h 3114675"/>
              <a:gd name="connsiteX6" fmla="*/ 0 w 5238750"/>
              <a:gd name="connsiteY6" fmla="*/ 3114675 h 3114675"/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1228725 w 5238750"/>
              <a:gd name="connsiteY2" fmla="*/ 0 h 3114675"/>
              <a:gd name="connsiteX3" fmla="*/ 5238750 w 5238750"/>
              <a:gd name="connsiteY3" fmla="*/ 0 h 3114675"/>
              <a:gd name="connsiteX4" fmla="*/ 4460081 w 5238750"/>
              <a:gd name="connsiteY4" fmla="*/ 3114675 h 3114675"/>
              <a:gd name="connsiteX5" fmla="*/ 0 w 5238750"/>
              <a:gd name="connsiteY5" fmla="*/ 3114675 h 3114675"/>
              <a:gd name="connsiteX0" fmla="*/ 1621631 w 6860381"/>
              <a:gd name="connsiteY0" fmla="*/ 4762500 h 4762500"/>
              <a:gd name="connsiteX1" fmla="*/ 0 w 6860381"/>
              <a:gd name="connsiteY1" fmla="*/ 0 h 4762500"/>
              <a:gd name="connsiteX2" fmla="*/ 2850356 w 6860381"/>
              <a:gd name="connsiteY2" fmla="*/ 1647825 h 4762500"/>
              <a:gd name="connsiteX3" fmla="*/ 6860381 w 6860381"/>
              <a:gd name="connsiteY3" fmla="*/ 1647825 h 4762500"/>
              <a:gd name="connsiteX4" fmla="*/ 6081712 w 6860381"/>
              <a:gd name="connsiteY4" fmla="*/ 4762500 h 4762500"/>
              <a:gd name="connsiteX5" fmla="*/ 1621631 w 6860381"/>
              <a:gd name="connsiteY5" fmla="*/ 4762500 h 4762500"/>
              <a:gd name="connsiteX0" fmla="*/ 1621631 w 8565356"/>
              <a:gd name="connsiteY0" fmla="*/ 4781550 h 4781550"/>
              <a:gd name="connsiteX1" fmla="*/ 0 w 8565356"/>
              <a:gd name="connsiteY1" fmla="*/ 19050 h 4781550"/>
              <a:gd name="connsiteX2" fmla="*/ 8565356 w 8565356"/>
              <a:gd name="connsiteY2" fmla="*/ 0 h 4781550"/>
              <a:gd name="connsiteX3" fmla="*/ 6860381 w 8565356"/>
              <a:gd name="connsiteY3" fmla="*/ 1666875 h 4781550"/>
              <a:gd name="connsiteX4" fmla="*/ 6081712 w 8565356"/>
              <a:gd name="connsiteY4" fmla="*/ 4781550 h 4781550"/>
              <a:gd name="connsiteX5" fmla="*/ 1621631 w 8565356"/>
              <a:gd name="connsiteY5" fmla="*/ 4781550 h 4781550"/>
              <a:gd name="connsiteX0" fmla="*/ 1621631 w 8574881"/>
              <a:gd name="connsiteY0" fmla="*/ 4781550 h 5105400"/>
              <a:gd name="connsiteX1" fmla="*/ 0 w 8574881"/>
              <a:gd name="connsiteY1" fmla="*/ 19050 h 5105400"/>
              <a:gd name="connsiteX2" fmla="*/ 8565356 w 8574881"/>
              <a:gd name="connsiteY2" fmla="*/ 0 h 5105400"/>
              <a:gd name="connsiteX3" fmla="*/ 8574881 w 8574881"/>
              <a:gd name="connsiteY3" fmla="*/ 5105400 h 5105400"/>
              <a:gd name="connsiteX4" fmla="*/ 6081712 w 8574881"/>
              <a:gd name="connsiteY4" fmla="*/ 4781550 h 5105400"/>
              <a:gd name="connsiteX5" fmla="*/ 1621631 w 8574881"/>
              <a:gd name="connsiteY5" fmla="*/ 4781550 h 5105400"/>
              <a:gd name="connsiteX0" fmla="*/ 0 w 8582025"/>
              <a:gd name="connsiteY0" fmla="*/ 5743575 h 5743575"/>
              <a:gd name="connsiteX1" fmla="*/ 7144 w 8582025"/>
              <a:gd name="connsiteY1" fmla="*/ 19050 h 5743575"/>
              <a:gd name="connsiteX2" fmla="*/ 8572500 w 8582025"/>
              <a:gd name="connsiteY2" fmla="*/ 0 h 5743575"/>
              <a:gd name="connsiteX3" fmla="*/ 8582025 w 8582025"/>
              <a:gd name="connsiteY3" fmla="*/ 5105400 h 5743575"/>
              <a:gd name="connsiteX4" fmla="*/ 6088856 w 8582025"/>
              <a:gd name="connsiteY4" fmla="*/ 4781550 h 5743575"/>
              <a:gd name="connsiteX5" fmla="*/ 0 w 8582025"/>
              <a:gd name="connsiteY5" fmla="*/ 5743575 h 5743575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7984331 w 8582025"/>
              <a:gd name="connsiteY4" fmla="*/ 5772150 h 5772150"/>
              <a:gd name="connsiteX5" fmla="*/ 0 w 8582025"/>
              <a:gd name="connsiteY5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329370 w 8582025"/>
              <a:gd name="connsiteY4" fmla="*/ 5376942 h 5772150"/>
              <a:gd name="connsiteX5" fmla="*/ 7984331 w 8582025"/>
              <a:gd name="connsiteY5" fmla="*/ 5772150 h 5772150"/>
              <a:gd name="connsiteX6" fmla="*/ 0 w 8582025"/>
              <a:gd name="connsiteY6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489519 w 8582025"/>
              <a:gd name="connsiteY4" fmla="*/ 5185796 h 5772150"/>
              <a:gd name="connsiteX5" fmla="*/ 8329370 w 8582025"/>
              <a:gd name="connsiteY5" fmla="*/ 5376942 h 5772150"/>
              <a:gd name="connsiteX6" fmla="*/ 7984331 w 8582025"/>
              <a:gd name="connsiteY6" fmla="*/ 5772150 h 5772150"/>
              <a:gd name="connsiteX7" fmla="*/ 0 w 8582025"/>
              <a:gd name="connsiteY7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329370 w 8582025"/>
              <a:gd name="connsiteY4" fmla="*/ 5376942 h 5772150"/>
              <a:gd name="connsiteX5" fmla="*/ 7984331 w 8582025"/>
              <a:gd name="connsiteY5" fmla="*/ 5772150 h 5772150"/>
              <a:gd name="connsiteX6" fmla="*/ 0 w 8582025"/>
              <a:gd name="connsiteY6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494686 w 8582025"/>
              <a:gd name="connsiteY4" fmla="*/ 5196129 h 5772150"/>
              <a:gd name="connsiteX5" fmla="*/ 8329370 w 8582025"/>
              <a:gd name="connsiteY5" fmla="*/ 5376942 h 5772150"/>
              <a:gd name="connsiteX6" fmla="*/ 7984331 w 8582025"/>
              <a:gd name="connsiteY6" fmla="*/ 5772150 h 5772150"/>
              <a:gd name="connsiteX7" fmla="*/ 0 w 8582025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494686 w 8603457"/>
              <a:gd name="connsiteY4" fmla="*/ 5196129 h 5772150"/>
              <a:gd name="connsiteX5" fmla="*/ 8329370 w 8603457"/>
              <a:gd name="connsiteY5" fmla="*/ 5376942 h 5772150"/>
              <a:gd name="connsiteX6" fmla="*/ 7984331 w 8603457"/>
              <a:gd name="connsiteY6" fmla="*/ 5772150 h 5772150"/>
              <a:gd name="connsiteX7" fmla="*/ 0 w 8603457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329370 w 8603457"/>
              <a:gd name="connsiteY5" fmla="*/ 5376942 h 5772150"/>
              <a:gd name="connsiteX6" fmla="*/ 7984331 w 8603457"/>
              <a:gd name="connsiteY6" fmla="*/ 5772150 h 5772150"/>
              <a:gd name="connsiteX7" fmla="*/ 0 w 8603457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7984331 w 8603457"/>
              <a:gd name="connsiteY6" fmla="*/ 5772150 h 5772150"/>
              <a:gd name="connsiteX7" fmla="*/ 0 w 8603457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41531 w 8603457"/>
              <a:gd name="connsiteY6" fmla="*/ 5295899 h 5772150"/>
              <a:gd name="connsiteX7" fmla="*/ 7984331 w 8603457"/>
              <a:gd name="connsiteY7" fmla="*/ 5772150 h 5772150"/>
              <a:gd name="connsiteX8" fmla="*/ 0 w 8603457"/>
              <a:gd name="connsiteY8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7984331 w 8603457"/>
              <a:gd name="connsiteY7" fmla="*/ 5772150 h 5772150"/>
              <a:gd name="connsiteX8" fmla="*/ 0 w 8603457"/>
              <a:gd name="connsiteY8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374856 w 8603457"/>
              <a:gd name="connsiteY7" fmla="*/ 5291137 h 5772150"/>
              <a:gd name="connsiteX8" fmla="*/ 7984331 w 8603457"/>
              <a:gd name="connsiteY8" fmla="*/ 5772150 h 5772150"/>
              <a:gd name="connsiteX9" fmla="*/ 0 w 8603457"/>
              <a:gd name="connsiteY9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7984331 w 8603457"/>
              <a:gd name="connsiteY8" fmla="*/ 5772150 h 5772150"/>
              <a:gd name="connsiteX9" fmla="*/ 0 w 8603457"/>
              <a:gd name="connsiteY9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65331 w 8603457"/>
              <a:gd name="connsiteY8" fmla="*/ 5367337 h 5772150"/>
              <a:gd name="connsiteX9" fmla="*/ 7984331 w 8603457"/>
              <a:gd name="connsiteY9" fmla="*/ 5772150 h 5772150"/>
              <a:gd name="connsiteX10" fmla="*/ 0 w 8603457"/>
              <a:gd name="connsiteY10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36756 w 8603457"/>
              <a:gd name="connsiteY8" fmla="*/ 5322093 h 5772150"/>
              <a:gd name="connsiteX9" fmla="*/ 7984331 w 8603457"/>
              <a:gd name="connsiteY9" fmla="*/ 5772150 h 5772150"/>
              <a:gd name="connsiteX10" fmla="*/ 0 w 8603457"/>
              <a:gd name="connsiteY10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36756 w 8603457"/>
              <a:gd name="connsiteY8" fmla="*/ 5322093 h 5772150"/>
              <a:gd name="connsiteX9" fmla="*/ 8024813 w 8603457"/>
              <a:gd name="connsiteY9" fmla="*/ 5710237 h 5772150"/>
              <a:gd name="connsiteX10" fmla="*/ 7984331 w 8603457"/>
              <a:gd name="connsiteY10" fmla="*/ 5772150 h 5772150"/>
              <a:gd name="connsiteX11" fmla="*/ 0 w 8603457"/>
              <a:gd name="connsiteY11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36756 w 8603457"/>
              <a:gd name="connsiteY8" fmla="*/ 5322093 h 5772150"/>
              <a:gd name="connsiteX9" fmla="*/ 7972426 w 8603457"/>
              <a:gd name="connsiteY9" fmla="*/ 5679281 h 5772150"/>
              <a:gd name="connsiteX10" fmla="*/ 7984331 w 8603457"/>
              <a:gd name="connsiteY10" fmla="*/ 5772150 h 5772150"/>
              <a:gd name="connsiteX11" fmla="*/ 0 w 8603457"/>
              <a:gd name="connsiteY11" fmla="*/ 5743575 h 5772150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7972426 w 8603457"/>
              <a:gd name="connsiteY9" fmla="*/ 5679281 h 5769768"/>
              <a:gd name="connsiteX10" fmla="*/ 7972425 w 8603457"/>
              <a:gd name="connsiteY10" fmla="*/ 5769768 h 5769768"/>
              <a:gd name="connsiteX11" fmla="*/ 0 w 8603457"/>
              <a:gd name="connsiteY11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7972426 w 8603457"/>
              <a:gd name="connsiteY10" fmla="*/ 5679281 h 5769768"/>
              <a:gd name="connsiteX11" fmla="*/ 7972425 w 8603457"/>
              <a:gd name="connsiteY11" fmla="*/ 5769768 h 5769768"/>
              <a:gd name="connsiteX12" fmla="*/ 0 w 8603457"/>
              <a:gd name="connsiteY12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7972426 w 8603457"/>
              <a:gd name="connsiteY11" fmla="*/ 5679281 h 5769768"/>
              <a:gd name="connsiteX12" fmla="*/ 7972425 w 8603457"/>
              <a:gd name="connsiteY12" fmla="*/ 5769768 h 5769768"/>
              <a:gd name="connsiteX13" fmla="*/ 0 w 8603457"/>
              <a:gd name="connsiteY13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1994 w 8603457"/>
              <a:gd name="connsiteY9" fmla="*/ 5414961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1994 w 8603457"/>
              <a:gd name="connsiteY9" fmla="*/ 5414961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4376 w 8603457"/>
              <a:gd name="connsiteY9" fmla="*/ 5414961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27232 w 8603457"/>
              <a:gd name="connsiteY9" fmla="*/ 5412580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4376 w 8603457"/>
              <a:gd name="connsiteY9" fmla="*/ 5412580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4376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4376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96263 w 8603457"/>
              <a:gd name="connsiteY12" fmla="*/ 5534024 h 5769768"/>
              <a:gd name="connsiteX13" fmla="*/ 7972426 w 8603457"/>
              <a:gd name="connsiteY13" fmla="*/ 5679281 h 5769768"/>
              <a:gd name="connsiteX14" fmla="*/ 7972425 w 8603457"/>
              <a:gd name="connsiteY14" fmla="*/ 5769768 h 5769768"/>
              <a:gd name="connsiteX15" fmla="*/ 0 w 8603457"/>
              <a:gd name="connsiteY15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7972426 w 8603457"/>
              <a:gd name="connsiteY13" fmla="*/ 5679281 h 5769768"/>
              <a:gd name="connsiteX14" fmla="*/ 7972425 w 8603457"/>
              <a:gd name="connsiteY14" fmla="*/ 5769768 h 5769768"/>
              <a:gd name="connsiteX15" fmla="*/ 0 w 8603457"/>
              <a:gd name="connsiteY15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12919 w 8603457"/>
              <a:gd name="connsiteY13" fmla="*/ 5531643 h 5769768"/>
              <a:gd name="connsiteX14" fmla="*/ 7972426 w 8603457"/>
              <a:gd name="connsiteY14" fmla="*/ 5679281 h 5769768"/>
              <a:gd name="connsiteX15" fmla="*/ 7972425 w 8603457"/>
              <a:gd name="connsiteY15" fmla="*/ 5769768 h 5769768"/>
              <a:gd name="connsiteX16" fmla="*/ 0 w 8603457"/>
              <a:gd name="connsiteY16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7972426 w 8603457"/>
              <a:gd name="connsiteY14" fmla="*/ 5679281 h 5769768"/>
              <a:gd name="connsiteX15" fmla="*/ 7972425 w 8603457"/>
              <a:gd name="connsiteY15" fmla="*/ 5769768 h 5769768"/>
              <a:gd name="connsiteX16" fmla="*/ 0 w 8603457"/>
              <a:gd name="connsiteY16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060531 w 8603457"/>
              <a:gd name="connsiteY14" fmla="*/ 5636418 h 5769768"/>
              <a:gd name="connsiteX15" fmla="*/ 7972426 w 8603457"/>
              <a:gd name="connsiteY15" fmla="*/ 5679281 h 5769768"/>
              <a:gd name="connsiteX16" fmla="*/ 7972425 w 8603457"/>
              <a:gd name="connsiteY16" fmla="*/ 5769768 h 5769768"/>
              <a:gd name="connsiteX17" fmla="*/ 0 w 8603457"/>
              <a:gd name="connsiteY17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060531 w 8603457"/>
              <a:gd name="connsiteY14" fmla="*/ 5679281 h 5769768"/>
              <a:gd name="connsiteX15" fmla="*/ 7972426 w 8603457"/>
              <a:gd name="connsiteY15" fmla="*/ 5679281 h 5769768"/>
              <a:gd name="connsiteX16" fmla="*/ 7972425 w 8603457"/>
              <a:gd name="connsiteY16" fmla="*/ 5769768 h 5769768"/>
              <a:gd name="connsiteX17" fmla="*/ 0 w 8603457"/>
              <a:gd name="connsiteY17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112919 w 8603457"/>
              <a:gd name="connsiteY14" fmla="*/ 5617368 h 5769768"/>
              <a:gd name="connsiteX15" fmla="*/ 8060531 w 8603457"/>
              <a:gd name="connsiteY15" fmla="*/ 5679281 h 5769768"/>
              <a:gd name="connsiteX16" fmla="*/ 7972426 w 8603457"/>
              <a:gd name="connsiteY16" fmla="*/ 5679281 h 5769768"/>
              <a:gd name="connsiteX17" fmla="*/ 7972425 w 8603457"/>
              <a:gd name="connsiteY17" fmla="*/ 5769768 h 5769768"/>
              <a:gd name="connsiteX18" fmla="*/ 0 w 8603457"/>
              <a:gd name="connsiteY18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058150 w 8603457"/>
              <a:gd name="connsiteY14" fmla="*/ 5586412 h 5769768"/>
              <a:gd name="connsiteX15" fmla="*/ 8060531 w 8603457"/>
              <a:gd name="connsiteY15" fmla="*/ 5679281 h 5769768"/>
              <a:gd name="connsiteX16" fmla="*/ 7972426 w 8603457"/>
              <a:gd name="connsiteY16" fmla="*/ 5679281 h 5769768"/>
              <a:gd name="connsiteX17" fmla="*/ 7972425 w 8603457"/>
              <a:gd name="connsiteY17" fmla="*/ 5769768 h 5769768"/>
              <a:gd name="connsiteX18" fmla="*/ 0 w 8603457"/>
              <a:gd name="connsiteY18" fmla="*/ 5743575 h 5769768"/>
              <a:gd name="connsiteX0" fmla="*/ 0 w 8603457"/>
              <a:gd name="connsiteY0" fmla="*/ 5750719 h 5776912"/>
              <a:gd name="connsiteX1" fmla="*/ 7144 w 8603457"/>
              <a:gd name="connsiteY1" fmla="*/ 26194 h 5776912"/>
              <a:gd name="connsiteX2" fmla="*/ 8598694 w 8603457"/>
              <a:gd name="connsiteY2" fmla="*/ 0 h 5776912"/>
              <a:gd name="connsiteX3" fmla="*/ 8603457 w 8603457"/>
              <a:gd name="connsiteY3" fmla="*/ 5145881 h 5776912"/>
              <a:gd name="connsiteX4" fmla="*/ 8508974 w 8603457"/>
              <a:gd name="connsiteY4" fmla="*/ 5146123 h 5776912"/>
              <a:gd name="connsiteX5" fmla="*/ 8512727 w 8603457"/>
              <a:gd name="connsiteY5" fmla="*/ 5236449 h 5776912"/>
              <a:gd name="connsiteX6" fmla="*/ 8422481 w 8603457"/>
              <a:gd name="connsiteY6" fmla="*/ 5238749 h 5776912"/>
              <a:gd name="connsiteX7" fmla="*/ 8422481 w 8603457"/>
              <a:gd name="connsiteY7" fmla="*/ 5326856 h 5776912"/>
              <a:gd name="connsiteX8" fmla="*/ 8334375 w 8603457"/>
              <a:gd name="connsiteY8" fmla="*/ 5329237 h 5776912"/>
              <a:gd name="connsiteX9" fmla="*/ 8331994 w 8603457"/>
              <a:gd name="connsiteY9" fmla="*/ 5419724 h 5776912"/>
              <a:gd name="connsiteX10" fmla="*/ 8246269 w 8603457"/>
              <a:gd name="connsiteY10" fmla="*/ 5417344 h 5776912"/>
              <a:gd name="connsiteX11" fmla="*/ 8246268 w 8603457"/>
              <a:gd name="connsiteY11" fmla="*/ 5505450 h 5776912"/>
              <a:gd name="connsiteX12" fmla="*/ 8151020 w 8603457"/>
              <a:gd name="connsiteY12" fmla="*/ 5507830 h 5776912"/>
              <a:gd name="connsiteX13" fmla="*/ 8151019 w 8603457"/>
              <a:gd name="connsiteY13" fmla="*/ 5598319 h 5776912"/>
              <a:gd name="connsiteX14" fmla="*/ 8058150 w 8603457"/>
              <a:gd name="connsiteY14" fmla="*/ 5593556 h 5776912"/>
              <a:gd name="connsiteX15" fmla="*/ 8060531 w 8603457"/>
              <a:gd name="connsiteY15" fmla="*/ 5686425 h 5776912"/>
              <a:gd name="connsiteX16" fmla="*/ 7972426 w 8603457"/>
              <a:gd name="connsiteY16" fmla="*/ 5686425 h 5776912"/>
              <a:gd name="connsiteX17" fmla="*/ 7972425 w 8603457"/>
              <a:gd name="connsiteY17" fmla="*/ 5776912 h 5776912"/>
              <a:gd name="connsiteX18" fmla="*/ 0 w 8603457"/>
              <a:gd name="connsiteY18" fmla="*/ 5750719 h 5776912"/>
              <a:gd name="connsiteX0" fmla="*/ 16854 w 8620311"/>
              <a:gd name="connsiteY0" fmla="*/ 5750719 h 5776912"/>
              <a:gd name="connsiteX1" fmla="*/ 185 w 8620311"/>
              <a:gd name="connsiteY1" fmla="*/ 0 h 5776912"/>
              <a:gd name="connsiteX2" fmla="*/ 8615548 w 8620311"/>
              <a:gd name="connsiteY2" fmla="*/ 0 h 5776912"/>
              <a:gd name="connsiteX3" fmla="*/ 8620311 w 8620311"/>
              <a:gd name="connsiteY3" fmla="*/ 5145881 h 5776912"/>
              <a:gd name="connsiteX4" fmla="*/ 8525828 w 8620311"/>
              <a:gd name="connsiteY4" fmla="*/ 5146123 h 5776912"/>
              <a:gd name="connsiteX5" fmla="*/ 8529581 w 8620311"/>
              <a:gd name="connsiteY5" fmla="*/ 5236449 h 5776912"/>
              <a:gd name="connsiteX6" fmla="*/ 8439335 w 8620311"/>
              <a:gd name="connsiteY6" fmla="*/ 5238749 h 5776912"/>
              <a:gd name="connsiteX7" fmla="*/ 8439335 w 8620311"/>
              <a:gd name="connsiteY7" fmla="*/ 5326856 h 5776912"/>
              <a:gd name="connsiteX8" fmla="*/ 8351229 w 8620311"/>
              <a:gd name="connsiteY8" fmla="*/ 5329237 h 5776912"/>
              <a:gd name="connsiteX9" fmla="*/ 8348848 w 8620311"/>
              <a:gd name="connsiteY9" fmla="*/ 5419724 h 5776912"/>
              <a:gd name="connsiteX10" fmla="*/ 8263123 w 8620311"/>
              <a:gd name="connsiteY10" fmla="*/ 5417344 h 5776912"/>
              <a:gd name="connsiteX11" fmla="*/ 8263122 w 8620311"/>
              <a:gd name="connsiteY11" fmla="*/ 5505450 h 5776912"/>
              <a:gd name="connsiteX12" fmla="*/ 8167874 w 8620311"/>
              <a:gd name="connsiteY12" fmla="*/ 5507830 h 5776912"/>
              <a:gd name="connsiteX13" fmla="*/ 8167873 w 8620311"/>
              <a:gd name="connsiteY13" fmla="*/ 5598319 h 5776912"/>
              <a:gd name="connsiteX14" fmla="*/ 8075004 w 8620311"/>
              <a:gd name="connsiteY14" fmla="*/ 5593556 h 5776912"/>
              <a:gd name="connsiteX15" fmla="*/ 8077385 w 8620311"/>
              <a:gd name="connsiteY15" fmla="*/ 5686425 h 5776912"/>
              <a:gd name="connsiteX16" fmla="*/ 7989280 w 8620311"/>
              <a:gd name="connsiteY16" fmla="*/ 5686425 h 5776912"/>
              <a:gd name="connsiteX17" fmla="*/ 7989279 w 8620311"/>
              <a:gd name="connsiteY17" fmla="*/ 5776912 h 5776912"/>
              <a:gd name="connsiteX18" fmla="*/ 16854 w 8620311"/>
              <a:gd name="connsiteY18" fmla="*/ 5750719 h 5776912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65319 w 8622507"/>
              <a:gd name="connsiteY10" fmla="*/ 5417344 h 5779294"/>
              <a:gd name="connsiteX11" fmla="*/ 8265318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58175 w 8622507"/>
              <a:gd name="connsiteY10" fmla="*/ 5412581 h 5779294"/>
              <a:gd name="connsiteX11" fmla="*/ 8265318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58175 w 8622507"/>
              <a:gd name="connsiteY10" fmla="*/ 5412581 h 5779294"/>
              <a:gd name="connsiteX11" fmla="*/ 8260555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58175 w 8622507"/>
              <a:gd name="connsiteY10" fmla="*/ 5414962 h 5779294"/>
              <a:gd name="connsiteX11" fmla="*/ 8260555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28024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8749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47074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8749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30406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8749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30406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6368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30406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6368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60556 w 8620126"/>
              <a:gd name="connsiteY10" fmla="*/ 5422106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87929"/>
              <a:gd name="connsiteX1" fmla="*/ 2381 w 8620126"/>
              <a:gd name="connsiteY1" fmla="*/ 0 h 5787929"/>
              <a:gd name="connsiteX2" fmla="*/ 8617744 w 8620126"/>
              <a:gd name="connsiteY2" fmla="*/ 0 h 5787929"/>
              <a:gd name="connsiteX3" fmla="*/ 8620126 w 8620126"/>
              <a:gd name="connsiteY3" fmla="*/ 5145881 h 5787929"/>
              <a:gd name="connsiteX4" fmla="*/ 8530406 w 8620126"/>
              <a:gd name="connsiteY4" fmla="*/ 5146123 h 5787929"/>
              <a:gd name="connsiteX5" fmla="*/ 8531777 w 8620126"/>
              <a:gd name="connsiteY5" fmla="*/ 5236449 h 5787929"/>
              <a:gd name="connsiteX6" fmla="*/ 8441531 w 8620126"/>
              <a:gd name="connsiteY6" fmla="*/ 5236368 h 5787929"/>
              <a:gd name="connsiteX7" fmla="*/ 8441531 w 8620126"/>
              <a:gd name="connsiteY7" fmla="*/ 5326856 h 5787929"/>
              <a:gd name="connsiteX8" fmla="*/ 8353425 w 8620126"/>
              <a:gd name="connsiteY8" fmla="*/ 5329237 h 5787929"/>
              <a:gd name="connsiteX9" fmla="*/ 8351044 w 8620126"/>
              <a:gd name="connsiteY9" fmla="*/ 5419724 h 5787929"/>
              <a:gd name="connsiteX10" fmla="*/ 8260556 w 8620126"/>
              <a:gd name="connsiteY10" fmla="*/ 5422106 h 5787929"/>
              <a:gd name="connsiteX11" fmla="*/ 8260555 w 8620126"/>
              <a:gd name="connsiteY11" fmla="*/ 5505450 h 5787929"/>
              <a:gd name="connsiteX12" fmla="*/ 8170070 w 8620126"/>
              <a:gd name="connsiteY12" fmla="*/ 5507830 h 5787929"/>
              <a:gd name="connsiteX13" fmla="*/ 8170069 w 8620126"/>
              <a:gd name="connsiteY13" fmla="*/ 5598319 h 5787929"/>
              <a:gd name="connsiteX14" fmla="*/ 8077200 w 8620126"/>
              <a:gd name="connsiteY14" fmla="*/ 5593556 h 5787929"/>
              <a:gd name="connsiteX15" fmla="*/ 8079581 w 8620126"/>
              <a:gd name="connsiteY15" fmla="*/ 5686425 h 5787929"/>
              <a:gd name="connsiteX16" fmla="*/ 7991476 w 8620126"/>
              <a:gd name="connsiteY16" fmla="*/ 5686425 h 5787929"/>
              <a:gd name="connsiteX17" fmla="*/ 7980458 w 8620126"/>
              <a:gd name="connsiteY17" fmla="*/ 5787929 h 5787929"/>
              <a:gd name="connsiteX18" fmla="*/ 0 w 8620126"/>
              <a:gd name="connsiteY18" fmla="*/ 5779294 h 5787929"/>
              <a:gd name="connsiteX0" fmla="*/ 0 w 8620126"/>
              <a:gd name="connsiteY0" fmla="*/ 5779294 h 5783919"/>
              <a:gd name="connsiteX1" fmla="*/ 2381 w 8620126"/>
              <a:gd name="connsiteY1" fmla="*/ 0 h 5783919"/>
              <a:gd name="connsiteX2" fmla="*/ 8617744 w 8620126"/>
              <a:gd name="connsiteY2" fmla="*/ 0 h 5783919"/>
              <a:gd name="connsiteX3" fmla="*/ 8620126 w 8620126"/>
              <a:gd name="connsiteY3" fmla="*/ 5145881 h 5783919"/>
              <a:gd name="connsiteX4" fmla="*/ 8530406 w 8620126"/>
              <a:gd name="connsiteY4" fmla="*/ 5146123 h 5783919"/>
              <a:gd name="connsiteX5" fmla="*/ 8531777 w 8620126"/>
              <a:gd name="connsiteY5" fmla="*/ 5236449 h 5783919"/>
              <a:gd name="connsiteX6" fmla="*/ 8441531 w 8620126"/>
              <a:gd name="connsiteY6" fmla="*/ 5236368 h 5783919"/>
              <a:gd name="connsiteX7" fmla="*/ 8441531 w 8620126"/>
              <a:gd name="connsiteY7" fmla="*/ 5326856 h 5783919"/>
              <a:gd name="connsiteX8" fmla="*/ 8353425 w 8620126"/>
              <a:gd name="connsiteY8" fmla="*/ 5329237 h 5783919"/>
              <a:gd name="connsiteX9" fmla="*/ 8351044 w 8620126"/>
              <a:gd name="connsiteY9" fmla="*/ 5419724 h 5783919"/>
              <a:gd name="connsiteX10" fmla="*/ 8260556 w 8620126"/>
              <a:gd name="connsiteY10" fmla="*/ 5422106 h 5783919"/>
              <a:gd name="connsiteX11" fmla="*/ 8260555 w 8620126"/>
              <a:gd name="connsiteY11" fmla="*/ 5505450 h 5783919"/>
              <a:gd name="connsiteX12" fmla="*/ 8170070 w 8620126"/>
              <a:gd name="connsiteY12" fmla="*/ 5507830 h 5783919"/>
              <a:gd name="connsiteX13" fmla="*/ 8170069 w 8620126"/>
              <a:gd name="connsiteY13" fmla="*/ 5598319 h 5783919"/>
              <a:gd name="connsiteX14" fmla="*/ 8077200 w 8620126"/>
              <a:gd name="connsiteY14" fmla="*/ 5593556 h 5783919"/>
              <a:gd name="connsiteX15" fmla="*/ 8079581 w 8620126"/>
              <a:gd name="connsiteY15" fmla="*/ 5686425 h 5783919"/>
              <a:gd name="connsiteX16" fmla="*/ 7991476 w 8620126"/>
              <a:gd name="connsiteY16" fmla="*/ 5686425 h 5783919"/>
              <a:gd name="connsiteX17" fmla="*/ 7996500 w 8620126"/>
              <a:gd name="connsiteY17" fmla="*/ 5783919 h 5783919"/>
              <a:gd name="connsiteX18" fmla="*/ 0 w 8620126"/>
              <a:gd name="connsiteY18" fmla="*/ 5779294 h 5783919"/>
              <a:gd name="connsiteX0" fmla="*/ 0 w 8620126"/>
              <a:gd name="connsiteY0" fmla="*/ 5779294 h 5787930"/>
              <a:gd name="connsiteX1" fmla="*/ 2381 w 8620126"/>
              <a:gd name="connsiteY1" fmla="*/ 0 h 5787930"/>
              <a:gd name="connsiteX2" fmla="*/ 8617744 w 8620126"/>
              <a:gd name="connsiteY2" fmla="*/ 0 h 5787930"/>
              <a:gd name="connsiteX3" fmla="*/ 8620126 w 8620126"/>
              <a:gd name="connsiteY3" fmla="*/ 5145881 h 5787930"/>
              <a:gd name="connsiteX4" fmla="*/ 8530406 w 8620126"/>
              <a:gd name="connsiteY4" fmla="*/ 5146123 h 5787930"/>
              <a:gd name="connsiteX5" fmla="*/ 8531777 w 8620126"/>
              <a:gd name="connsiteY5" fmla="*/ 5236449 h 5787930"/>
              <a:gd name="connsiteX6" fmla="*/ 8441531 w 8620126"/>
              <a:gd name="connsiteY6" fmla="*/ 5236368 h 5787930"/>
              <a:gd name="connsiteX7" fmla="*/ 8441531 w 8620126"/>
              <a:gd name="connsiteY7" fmla="*/ 5326856 h 5787930"/>
              <a:gd name="connsiteX8" fmla="*/ 8353425 w 8620126"/>
              <a:gd name="connsiteY8" fmla="*/ 5329237 h 5787930"/>
              <a:gd name="connsiteX9" fmla="*/ 8351044 w 8620126"/>
              <a:gd name="connsiteY9" fmla="*/ 5419724 h 5787930"/>
              <a:gd name="connsiteX10" fmla="*/ 8260556 w 8620126"/>
              <a:gd name="connsiteY10" fmla="*/ 5422106 h 5787930"/>
              <a:gd name="connsiteX11" fmla="*/ 8260555 w 8620126"/>
              <a:gd name="connsiteY11" fmla="*/ 5505450 h 5787930"/>
              <a:gd name="connsiteX12" fmla="*/ 8170070 w 8620126"/>
              <a:gd name="connsiteY12" fmla="*/ 5507830 h 5787930"/>
              <a:gd name="connsiteX13" fmla="*/ 8170069 w 8620126"/>
              <a:gd name="connsiteY13" fmla="*/ 5598319 h 5787930"/>
              <a:gd name="connsiteX14" fmla="*/ 8077200 w 8620126"/>
              <a:gd name="connsiteY14" fmla="*/ 5593556 h 5787930"/>
              <a:gd name="connsiteX15" fmla="*/ 8079581 w 8620126"/>
              <a:gd name="connsiteY15" fmla="*/ 5686425 h 5787930"/>
              <a:gd name="connsiteX16" fmla="*/ 7991476 w 8620126"/>
              <a:gd name="connsiteY16" fmla="*/ 5686425 h 5787930"/>
              <a:gd name="connsiteX17" fmla="*/ 7988479 w 8620126"/>
              <a:gd name="connsiteY17" fmla="*/ 5787930 h 5787930"/>
              <a:gd name="connsiteX18" fmla="*/ 0 w 8620126"/>
              <a:gd name="connsiteY18" fmla="*/ 5779294 h 578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20126" h="5787930">
                <a:moveTo>
                  <a:pt x="0" y="5779294"/>
                </a:moveTo>
                <a:cubicBezTo>
                  <a:pt x="2381" y="3871119"/>
                  <a:pt x="0" y="1908175"/>
                  <a:pt x="2381" y="0"/>
                </a:cubicBezTo>
                <a:lnTo>
                  <a:pt x="8617744" y="0"/>
                </a:lnTo>
                <a:cubicBezTo>
                  <a:pt x="8619332" y="1715294"/>
                  <a:pt x="8618538" y="3430587"/>
                  <a:pt x="8620126" y="5145881"/>
                </a:cubicBezTo>
                <a:lnTo>
                  <a:pt x="8530406" y="5146123"/>
                </a:lnTo>
                <a:cubicBezTo>
                  <a:pt x="8530070" y="5172263"/>
                  <a:pt x="8532113" y="5210309"/>
                  <a:pt x="8531777" y="5236449"/>
                </a:cubicBezTo>
                <a:lnTo>
                  <a:pt x="8441531" y="5236368"/>
                </a:lnTo>
                <a:lnTo>
                  <a:pt x="8441531" y="5326856"/>
                </a:lnTo>
                <a:lnTo>
                  <a:pt x="8353425" y="5329237"/>
                </a:lnTo>
                <a:cubicBezTo>
                  <a:pt x="8352632" y="5360193"/>
                  <a:pt x="8351837" y="5388768"/>
                  <a:pt x="8351044" y="5419724"/>
                </a:cubicBezTo>
                <a:lnTo>
                  <a:pt x="8260556" y="5422106"/>
                </a:lnTo>
                <a:cubicBezTo>
                  <a:pt x="8260556" y="5451475"/>
                  <a:pt x="8260555" y="5476081"/>
                  <a:pt x="8260555" y="5505450"/>
                </a:cubicBezTo>
                <a:lnTo>
                  <a:pt x="8170070" y="5507830"/>
                </a:lnTo>
                <a:cubicBezTo>
                  <a:pt x="8170070" y="5537993"/>
                  <a:pt x="8170069" y="5568156"/>
                  <a:pt x="8170069" y="5598319"/>
                </a:cubicBezTo>
                <a:lnTo>
                  <a:pt x="8077200" y="5593556"/>
                </a:lnTo>
                <a:cubicBezTo>
                  <a:pt x="8077994" y="5624512"/>
                  <a:pt x="8078787" y="5655469"/>
                  <a:pt x="8079581" y="5686425"/>
                </a:cubicBezTo>
                <a:lnTo>
                  <a:pt x="7991476" y="5686425"/>
                </a:lnTo>
                <a:cubicBezTo>
                  <a:pt x="7991476" y="5716587"/>
                  <a:pt x="7988479" y="5757768"/>
                  <a:pt x="7988479" y="5787930"/>
                </a:cubicBezTo>
                <a:lnTo>
                  <a:pt x="0" y="57792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360000" anchor="t" anchorCtr="1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fbeelding of fil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VDL_Logo_300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152" y="250400"/>
            <a:ext cx="3029813" cy="5242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/>
          <p:cNvSpPr/>
          <p:nvPr userDrawn="1"/>
        </p:nvSpPr>
        <p:spPr>
          <a:xfrm>
            <a:off x="889074" y="3896457"/>
            <a:ext cx="2413991" cy="241399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Flamingo_Links_30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9095" y="4856454"/>
            <a:ext cx="2604238" cy="12172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001" y="2213119"/>
            <a:ext cx="7620158" cy="4160049"/>
          </a:xfrm>
        </p:spPr>
        <p:txBody>
          <a:bodyPr/>
          <a:lstStyle>
            <a:lvl2pPr>
              <a:lnSpc>
                <a:spcPts val="2200"/>
              </a:lnSpc>
              <a:spcBef>
                <a:spcPts val="0"/>
              </a:spcBef>
              <a:defRPr/>
            </a:lvl2pPr>
            <a:lvl3pPr>
              <a:lnSpc>
                <a:spcPts val="2200"/>
              </a:lnSpc>
              <a:spcBef>
                <a:spcPts val="0"/>
              </a:spcBef>
              <a:defRPr/>
            </a:lvl3pPr>
            <a:lvl4pPr>
              <a:lnSpc>
                <a:spcPts val="2200"/>
              </a:lnSpc>
              <a:spcBef>
                <a:spcPts val="0"/>
              </a:spcBef>
              <a:defRPr/>
            </a:lvl4pPr>
            <a:lvl5pPr>
              <a:lnSpc>
                <a:spcPts val="22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 descr="KvdL_Bird_30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69" y="196239"/>
            <a:ext cx="796596" cy="11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001" y="2213119"/>
            <a:ext cx="7620158" cy="4160049"/>
          </a:xfrm>
        </p:spPr>
        <p:txBody>
          <a:bodyPr/>
          <a:lstStyle>
            <a:lvl2pPr>
              <a:lnSpc>
                <a:spcPts val="2200"/>
              </a:lnSpc>
              <a:spcBef>
                <a:spcPts val="0"/>
              </a:spcBef>
              <a:defRPr/>
            </a:lvl2pPr>
            <a:lvl3pPr>
              <a:lnSpc>
                <a:spcPts val="2200"/>
              </a:lnSpc>
              <a:spcBef>
                <a:spcPts val="0"/>
              </a:spcBef>
              <a:defRPr/>
            </a:lvl3pPr>
            <a:lvl4pPr>
              <a:lnSpc>
                <a:spcPts val="2200"/>
              </a:lnSpc>
              <a:spcBef>
                <a:spcPts val="0"/>
              </a:spcBef>
              <a:defRPr/>
            </a:lvl4pPr>
            <a:lvl5pPr>
              <a:lnSpc>
                <a:spcPts val="22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met nummeriek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001" y="2213119"/>
            <a:ext cx="7620158" cy="4160049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2pPr>
            <a:lvl3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3pPr>
            <a:lvl4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4pPr>
            <a:lvl5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w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/>
          <p:cNvSpPr/>
          <p:nvPr userDrawn="1"/>
        </p:nvSpPr>
        <p:spPr>
          <a:xfrm rot="5400000">
            <a:off x="0" y="1080000"/>
            <a:ext cx="2880000" cy="2880000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ige driehoek 7"/>
          <p:cNvSpPr/>
          <p:nvPr userDrawn="1"/>
        </p:nvSpPr>
        <p:spPr>
          <a:xfrm>
            <a:off x="0" y="3978000"/>
            <a:ext cx="2880000" cy="2880000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2594" y="1522801"/>
            <a:ext cx="7323565" cy="4850369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2pPr>
            <a:lvl3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3pPr>
            <a:lvl4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4pPr>
            <a:lvl5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2594" y="1473482"/>
            <a:ext cx="7323565" cy="3871738"/>
          </a:xfrm>
        </p:spPr>
        <p:txBody>
          <a:bodyPr anchor="ctr" anchorCtr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F31FF-0535-034E-8A99-662FC25C7687}" type="datetimeFigureOut">
              <a:rPr lang="nl-NL" smtClean="0"/>
              <a:pPr/>
              <a:t>2-12-2014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12813" y="5345219"/>
            <a:ext cx="7323137" cy="792187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2pPr>
            <a:lvl3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3pPr>
            <a:lvl4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4pPr>
            <a:lvl5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77078"/>
            <a:ext cx="8619744" cy="5779007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8622000" y="1081914"/>
            <a:ext cx="288000" cy="57760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 descr="KVDL_Trap_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933" y="5955852"/>
            <a:ext cx="1152067" cy="902148"/>
          </a:xfrm>
          <a:prstGeom prst="rect">
            <a:avLst/>
          </a:prstGeom>
        </p:spPr>
      </p:pic>
      <p:pic>
        <p:nvPicPr>
          <p:cNvPr id="9" name="Afbeelding 8" descr="KVDL_Trap_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2594" y="2582767"/>
            <a:ext cx="7323565" cy="3355924"/>
          </a:xfrm>
        </p:spPr>
        <p:txBody>
          <a:bodyPr anchor="t" anchorCtr="0"/>
          <a:lstStyle>
            <a:lvl1pPr marL="0" indent="0">
              <a:lnSpc>
                <a:spcPts val="6600"/>
              </a:lnSpc>
              <a:spcBef>
                <a:spcPts val="0"/>
              </a:spcBef>
              <a:buFontTx/>
              <a:buNone/>
              <a:defRPr sz="6000" b="1">
                <a:solidFill>
                  <a:schemeClr val="bg1"/>
                </a:solidFill>
                <a:effectLst>
                  <a:outerShdw blurRad="50800" dist="38100" dir="2700000">
                    <a:schemeClr val="tx2">
                      <a:alpha val="60000"/>
                    </a:schemeClr>
                  </a:outerShdw>
                </a:effectLst>
              </a:defRPr>
            </a:lvl1pPr>
            <a:lvl2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F31FF-0535-034E-8A99-662FC25C7687}" type="datetimeFigureOut">
              <a:rPr lang="nl-NL" smtClean="0"/>
              <a:pPr/>
              <a:t>2-12-2014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7"/>
          <p:cNvSpPr/>
          <p:nvPr userDrawn="1"/>
        </p:nvSpPr>
        <p:spPr>
          <a:xfrm>
            <a:off x="4542182" y="1044000"/>
            <a:ext cx="4077943" cy="3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1209228"/>
            <a:ext cx="3361266" cy="6582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217209"/>
            <a:ext cx="3361267" cy="390895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31FF-0535-034E-8A99-662FC25C7687}" type="datetimeFigureOut">
              <a:rPr lang="nl-NL" smtClean="0"/>
              <a:pPr/>
              <a:t>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2A6C-8D9E-714A-B6E4-70D1F568F91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36445" y="1080000"/>
            <a:ext cx="4085554" cy="5780236"/>
          </a:xfrm>
          <a:custGeom>
            <a:avLst/>
            <a:gdLst>
              <a:gd name="connsiteX0" fmla="*/ 3154 w 4085554"/>
              <a:gd name="connsiteY0" fmla="*/ 0 h 5780236"/>
              <a:gd name="connsiteX1" fmla="*/ 4085554 w 4085554"/>
              <a:gd name="connsiteY1" fmla="*/ 0 h 5780236"/>
              <a:gd name="connsiteX2" fmla="*/ 4085554 w 4085554"/>
              <a:gd name="connsiteY2" fmla="*/ 4867379 h 5780236"/>
              <a:gd name="connsiteX3" fmla="*/ 4083460 w 4085554"/>
              <a:gd name="connsiteY3" fmla="*/ 4867379 h 5780236"/>
              <a:gd name="connsiteX4" fmla="*/ 4083679 w 4085554"/>
              <a:gd name="connsiteY4" fmla="*/ 5146823 h 5780236"/>
              <a:gd name="connsiteX5" fmla="*/ 3993959 w 4085554"/>
              <a:gd name="connsiteY5" fmla="*/ 5147065 h 5780236"/>
              <a:gd name="connsiteX6" fmla="*/ 3995330 w 4085554"/>
              <a:gd name="connsiteY6" fmla="*/ 5237391 h 5780236"/>
              <a:gd name="connsiteX7" fmla="*/ 3905084 w 4085554"/>
              <a:gd name="connsiteY7" fmla="*/ 5237310 h 5780236"/>
              <a:gd name="connsiteX8" fmla="*/ 3905084 w 4085554"/>
              <a:gd name="connsiteY8" fmla="*/ 5327798 h 5780236"/>
              <a:gd name="connsiteX9" fmla="*/ 3816978 w 4085554"/>
              <a:gd name="connsiteY9" fmla="*/ 5330179 h 5780236"/>
              <a:gd name="connsiteX10" fmla="*/ 3814597 w 4085554"/>
              <a:gd name="connsiteY10" fmla="*/ 5420666 h 5780236"/>
              <a:gd name="connsiteX11" fmla="*/ 3724109 w 4085554"/>
              <a:gd name="connsiteY11" fmla="*/ 5423048 h 5780236"/>
              <a:gd name="connsiteX12" fmla="*/ 3724108 w 4085554"/>
              <a:gd name="connsiteY12" fmla="*/ 5506392 h 5780236"/>
              <a:gd name="connsiteX13" fmla="*/ 3633623 w 4085554"/>
              <a:gd name="connsiteY13" fmla="*/ 5508772 h 5780236"/>
              <a:gd name="connsiteX14" fmla="*/ 3633622 w 4085554"/>
              <a:gd name="connsiteY14" fmla="*/ 5599261 h 5780236"/>
              <a:gd name="connsiteX15" fmla="*/ 3540753 w 4085554"/>
              <a:gd name="connsiteY15" fmla="*/ 5594498 h 5780236"/>
              <a:gd name="connsiteX16" fmla="*/ 3543134 w 4085554"/>
              <a:gd name="connsiteY16" fmla="*/ 5687367 h 5780236"/>
              <a:gd name="connsiteX17" fmla="*/ 3455029 w 4085554"/>
              <a:gd name="connsiteY17" fmla="*/ 5687367 h 5780236"/>
              <a:gd name="connsiteX18" fmla="*/ 3455028 w 4085554"/>
              <a:gd name="connsiteY18" fmla="*/ 5777854 h 5780236"/>
              <a:gd name="connsiteX19" fmla="*/ 5735 w 4085554"/>
              <a:gd name="connsiteY19" fmla="*/ 5780236 h 5780236"/>
              <a:gd name="connsiteX20" fmla="*/ 6091 w 4085554"/>
              <a:gd name="connsiteY20" fmla="*/ 5079484 h 5780236"/>
              <a:gd name="connsiteX21" fmla="*/ 5926 w 4085554"/>
              <a:gd name="connsiteY21" fmla="*/ 4867379 h 5780236"/>
              <a:gd name="connsiteX22" fmla="*/ 3154 w 4085554"/>
              <a:gd name="connsiteY22" fmla="*/ 4867379 h 5780236"/>
              <a:gd name="connsiteX23" fmla="*/ 3154 w 4085554"/>
              <a:gd name="connsiteY23" fmla="*/ 3138646 h 5780236"/>
              <a:gd name="connsiteX24" fmla="*/ 3050 w 4085554"/>
              <a:gd name="connsiteY24" fmla="*/ 3090352 h 5780236"/>
              <a:gd name="connsiteX25" fmla="*/ 365 w 4085554"/>
              <a:gd name="connsiteY25" fmla="*/ 400468 h 5780236"/>
              <a:gd name="connsiteX26" fmla="*/ 3154 w 4085554"/>
              <a:gd name="connsiteY26" fmla="*/ 400440 h 578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85554" h="5780236">
                <a:moveTo>
                  <a:pt x="3154" y="0"/>
                </a:moveTo>
                <a:lnTo>
                  <a:pt x="4085554" y="0"/>
                </a:lnTo>
                <a:lnTo>
                  <a:pt x="4085554" y="4867379"/>
                </a:lnTo>
                <a:lnTo>
                  <a:pt x="4083460" y="4867379"/>
                </a:lnTo>
                <a:lnTo>
                  <a:pt x="4083679" y="5146823"/>
                </a:lnTo>
                <a:lnTo>
                  <a:pt x="3993959" y="5147065"/>
                </a:lnTo>
                <a:cubicBezTo>
                  <a:pt x="3993623" y="5173205"/>
                  <a:pt x="3995666" y="5211251"/>
                  <a:pt x="3995330" y="5237391"/>
                </a:cubicBezTo>
                <a:lnTo>
                  <a:pt x="3905084" y="5237310"/>
                </a:lnTo>
                <a:lnTo>
                  <a:pt x="3905084" y="5327798"/>
                </a:lnTo>
                <a:lnTo>
                  <a:pt x="3816978" y="5330179"/>
                </a:lnTo>
                <a:cubicBezTo>
                  <a:pt x="3816185" y="5361135"/>
                  <a:pt x="3815390" y="5389710"/>
                  <a:pt x="3814597" y="5420666"/>
                </a:cubicBezTo>
                <a:lnTo>
                  <a:pt x="3724109" y="5423048"/>
                </a:lnTo>
                <a:cubicBezTo>
                  <a:pt x="3724109" y="5452417"/>
                  <a:pt x="3724108" y="5477023"/>
                  <a:pt x="3724108" y="5506392"/>
                </a:cubicBezTo>
                <a:lnTo>
                  <a:pt x="3633623" y="5508772"/>
                </a:lnTo>
                <a:cubicBezTo>
                  <a:pt x="3633623" y="5538935"/>
                  <a:pt x="3633622" y="5569098"/>
                  <a:pt x="3633622" y="5599261"/>
                </a:cubicBezTo>
                <a:lnTo>
                  <a:pt x="3540753" y="5594498"/>
                </a:lnTo>
                <a:cubicBezTo>
                  <a:pt x="3541547" y="5625454"/>
                  <a:pt x="3542340" y="5656411"/>
                  <a:pt x="3543134" y="5687367"/>
                </a:cubicBezTo>
                <a:lnTo>
                  <a:pt x="3455029" y="5687367"/>
                </a:lnTo>
                <a:cubicBezTo>
                  <a:pt x="3455029" y="5717529"/>
                  <a:pt x="3455028" y="5747692"/>
                  <a:pt x="3455028" y="5777854"/>
                </a:cubicBezTo>
                <a:lnTo>
                  <a:pt x="5735" y="5780236"/>
                </a:lnTo>
                <a:cubicBezTo>
                  <a:pt x="6033" y="5541714"/>
                  <a:pt x="6135" y="5308579"/>
                  <a:pt x="6091" y="5079484"/>
                </a:cubicBezTo>
                <a:lnTo>
                  <a:pt x="5926" y="4867379"/>
                </a:lnTo>
                <a:lnTo>
                  <a:pt x="3154" y="4867379"/>
                </a:lnTo>
                <a:lnTo>
                  <a:pt x="3154" y="3138646"/>
                </a:lnTo>
                <a:lnTo>
                  <a:pt x="3050" y="3090352"/>
                </a:lnTo>
                <a:cubicBezTo>
                  <a:pt x="1113" y="2222454"/>
                  <a:pt x="-826" y="1354556"/>
                  <a:pt x="365" y="400468"/>
                </a:cubicBezTo>
                <a:lnTo>
                  <a:pt x="3154" y="4004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60000" anchor="t" anchorCtr="1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1078086"/>
            <a:ext cx="8910000" cy="577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 9"/>
          <p:cNvSpPr/>
          <p:nvPr/>
        </p:nvSpPr>
        <p:spPr>
          <a:xfrm>
            <a:off x="8622000" y="1080000"/>
            <a:ext cx="288000" cy="57760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11" descr="KVDL_Trap_15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1209228"/>
            <a:ext cx="7321759" cy="658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2594" y="2213119"/>
            <a:ext cx="7323565" cy="4160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4400" y="6478031"/>
            <a:ext cx="1955800" cy="229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A05F31FF-0535-034E-8A99-662FC25C7687}" type="datetimeFigureOut">
              <a:rPr lang="nl-NL" smtClean="0"/>
              <a:pPr/>
              <a:t>2-12-2014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70199" y="6478031"/>
            <a:ext cx="4496785" cy="229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32751" y="6478031"/>
            <a:ext cx="382197" cy="229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1E7F2A6C-8D9E-714A-B6E4-70D1F568F91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KVDL_Logo_300.png"/>
          <p:cNvPicPr>
            <a:picLocks noChangeAspect="1"/>
          </p:cNvPicPr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817152" y="250400"/>
            <a:ext cx="3029813" cy="5242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1" r:id="rId4"/>
    <p:sldLayoutId id="2147483660" r:id="rId5"/>
    <p:sldLayoutId id="2147483658" r:id="rId6"/>
    <p:sldLayoutId id="2147483659" r:id="rId7"/>
    <p:sldLayoutId id="2147483665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  <p:sldLayoutId id="2147483663" r:id="rId15"/>
    <p:sldLayoutId id="214748366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700"/>
        </a:lnSpc>
        <a:spcBef>
          <a:spcPts val="200"/>
        </a:spcBef>
        <a:buFont typeface="Wingdings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720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 vagyoni károk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r>
              <a:rPr lang="nl-NL" dirty="0" smtClean="0"/>
              <a:t>Chris van Dijk</a:t>
            </a:r>
            <a:endParaRPr lang="nl-NL" dirty="0"/>
          </a:p>
          <a:p>
            <a:endParaRPr lang="nl-NL" dirty="0"/>
          </a:p>
          <a:p>
            <a:r>
              <a:rPr lang="hu-HU" sz="1400" dirty="0" smtClean="0"/>
              <a:t>   </a:t>
            </a:r>
            <a:r>
              <a:rPr lang="nl-NL" sz="1400" dirty="0" smtClean="0"/>
              <a:t>2014 November 28</a:t>
            </a:r>
            <a:endParaRPr lang="nl-NL" sz="1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2009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károk meghatározása a gyakorlatban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kár összegének a hátrányok mértékével arányosnak kell lennie.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elvben minden körülmény mérvadó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károsult tetszése szerint költheti el a kártérítési összeget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6366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vagyoni károk a gyakorlatban,a bírósági gyakorlat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bíróságok által megállapított nem vagyoni kártérítés összege a kilencvenes évek óta állandó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hu-HU" dirty="0" smtClean="0"/>
              <a:t>a legtöbb kártérítési összeg jóval 4 millió Ft,azaz 12 500 € alatt van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hu-HU" dirty="0" smtClean="0"/>
              <a:t>esetenként 15 millió Ft-ot (50 ezer € ) is megítélnek)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hu-HU" dirty="0" smtClean="0"/>
              <a:t>a valaha megállapított legmagasabb összegű kártérítés </a:t>
            </a:r>
            <a:r>
              <a:rPr lang="nl-NL" dirty="0" smtClean="0"/>
              <a:t> 46.204.500</a:t>
            </a:r>
            <a:r>
              <a:rPr lang="hu-HU" dirty="0" smtClean="0"/>
              <a:t> Ft</a:t>
            </a:r>
            <a:r>
              <a:rPr lang="nl-NL" dirty="0" smtClean="0"/>
              <a:t> (150.000</a:t>
            </a:r>
            <a:r>
              <a:rPr lang="hu-HU" dirty="0" smtClean="0"/>
              <a:t> € </a:t>
            </a:r>
            <a:r>
              <a:rPr lang="nl-NL" dirty="0" smtClean="0"/>
              <a:t>)</a:t>
            </a:r>
            <a:r>
              <a:rPr lang="hu-HU" dirty="0" smtClean="0"/>
              <a:t> volt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4073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vagyoni károk a gyakorlatban,a bírósági gyakorlat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testi sérüléses példák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r>
              <a:rPr lang="hu-HU" i="1" dirty="0" smtClean="0"/>
              <a:t>balesetes lábtörés</a:t>
            </a:r>
            <a:r>
              <a:rPr lang="nl-NL" i="1" dirty="0" smtClean="0"/>
              <a:t>		</a:t>
            </a:r>
            <a:br>
              <a:rPr lang="nl-NL" i="1" dirty="0" smtClean="0"/>
            </a:br>
            <a:r>
              <a:rPr lang="nl-NL" dirty="0" smtClean="0"/>
              <a:t> 1.500.000</a:t>
            </a:r>
            <a:r>
              <a:rPr lang="hu-HU" dirty="0" smtClean="0"/>
              <a:t> Ft (</a:t>
            </a:r>
            <a:r>
              <a:rPr lang="nl-NL" dirty="0" smtClean="0"/>
              <a:t> 5.000</a:t>
            </a:r>
            <a:r>
              <a:rPr lang="hu-HU" dirty="0" smtClean="0"/>
              <a:t> €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endParaRPr lang="nl-NL" i="1" dirty="0" smtClean="0"/>
          </a:p>
          <a:p>
            <a:pPr>
              <a:buFontTx/>
              <a:buChar char="-"/>
            </a:pPr>
            <a:r>
              <a:rPr lang="hu-HU" i="1" dirty="0" smtClean="0"/>
              <a:t>arcsérülés(testi sértés)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dirty="0" smtClean="0"/>
              <a:t>  465.000</a:t>
            </a:r>
            <a:r>
              <a:rPr lang="hu-HU" dirty="0" smtClean="0"/>
              <a:t> Ft (</a:t>
            </a:r>
            <a:r>
              <a:rPr lang="nl-NL" dirty="0" smtClean="0"/>
              <a:t>	 ( 1.500</a:t>
            </a:r>
            <a:r>
              <a:rPr lang="hu-HU" dirty="0" smtClean="0"/>
              <a:t> €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hu-HU" i="1" dirty="0" smtClean="0"/>
              <a:t>szívműtét(műhiba)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 6.827.370</a:t>
            </a:r>
            <a:r>
              <a:rPr lang="hu-HU" dirty="0" smtClean="0"/>
              <a:t> Ft </a:t>
            </a:r>
            <a:r>
              <a:rPr lang="nl-NL" dirty="0" smtClean="0"/>
              <a:t> 	( 22.000</a:t>
            </a:r>
            <a:r>
              <a:rPr lang="hu-HU" dirty="0" smtClean="0"/>
              <a:t> €</a:t>
            </a:r>
            <a:r>
              <a:rPr lang="nl-NL" dirty="0" smtClean="0"/>
              <a:t>)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53815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vagyoni károk a gyakorlatban,a bírósági gyakorlat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 fenti számadatokat egybevetjük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EUR / HUF </a:t>
            </a:r>
            <a:r>
              <a:rPr lang="nl-NL" dirty="0" smtClean="0"/>
              <a:t> 2013 = </a:t>
            </a:r>
            <a:r>
              <a:rPr lang="nl-NL" dirty="0"/>
              <a:t>1 / 330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2013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összehasonlítható árszínvonal</a:t>
            </a:r>
            <a:r>
              <a:rPr lang="nl-NL" dirty="0" smtClean="0"/>
              <a:t>: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Eur</a:t>
            </a:r>
            <a:r>
              <a:rPr lang="hu-HU" dirty="0" smtClean="0"/>
              <a:t>ó</a:t>
            </a:r>
            <a:r>
              <a:rPr lang="nl-NL" dirty="0" smtClean="0"/>
              <a:t>p</a:t>
            </a:r>
            <a:r>
              <a:rPr lang="hu-HU" dirty="0" smtClean="0"/>
              <a:t>a</a:t>
            </a:r>
            <a:r>
              <a:rPr lang="nl-NL" dirty="0" smtClean="0"/>
              <a:t> </a:t>
            </a:r>
            <a:r>
              <a:rPr lang="nl-NL" dirty="0"/>
              <a:t>	</a:t>
            </a:r>
            <a:r>
              <a:rPr lang="nl-NL" dirty="0" smtClean="0"/>
              <a:t>	= </a:t>
            </a:r>
            <a:r>
              <a:rPr lang="nl-NL" dirty="0"/>
              <a:t>100</a:t>
            </a:r>
          </a:p>
          <a:p>
            <a:pPr marL="0" indent="0">
              <a:buNone/>
            </a:pPr>
            <a:r>
              <a:rPr lang="hu-HU" dirty="0" smtClean="0"/>
              <a:t> Hollandia</a:t>
            </a:r>
            <a:r>
              <a:rPr lang="nl-NL" dirty="0"/>
              <a:t>	</a:t>
            </a:r>
            <a:r>
              <a:rPr lang="hu-HU" dirty="0" smtClean="0"/>
              <a:t>      </a:t>
            </a:r>
            <a:r>
              <a:rPr lang="nl-NL" dirty="0" smtClean="0"/>
              <a:t>= </a:t>
            </a:r>
            <a:r>
              <a:rPr lang="nl-NL" dirty="0"/>
              <a:t>110</a:t>
            </a:r>
          </a:p>
          <a:p>
            <a:pPr marL="0" indent="0">
              <a:buNone/>
            </a:pPr>
            <a:r>
              <a:rPr lang="hu-HU" dirty="0" smtClean="0"/>
              <a:t> Magyarország</a:t>
            </a:r>
            <a:r>
              <a:rPr lang="nl-NL" dirty="0" smtClean="0"/>
              <a:t> =   </a:t>
            </a:r>
            <a:r>
              <a:rPr lang="nl-NL" dirty="0"/>
              <a:t>60</a:t>
            </a:r>
          </a:p>
          <a:p>
            <a:endParaRPr lang="en-US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80514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/>
              <a:t>Jogesetek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4096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dirty="0" smtClean="0"/>
              <a:t>testi sérülés</a:t>
            </a:r>
            <a:endParaRPr lang="nl-NL" sz="2000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9" r="13959"/>
          <a:stretch>
            <a:fillRect/>
          </a:stretch>
        </p:blipFill>
        <p:spPr>
          <a:xfrm>
            <a:off x="0" y="1078708"/>
            <a:ext cx="8907236" cy="5787930"/>
          </a:xfrm>
        </p:spPr>
      </p:pic>
    </p:spTree>
    <p:extLst>
      <p:ext uri="{BB962C8B-B14F-4D97-AF65-F5344CB8AC3E}">
        <p14:creationId xmlns:p14="http://schemas.microsoft.com/office/powerpoint/2010/main" xmlns="" val="127920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testi sérülés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Egy férfinek altatót adnak,eszméletlen lesz. Kalapáccsal fejbe verik és fojtogatják. Túléli ,de mindez súlyos következménnyel jár.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2668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testi sérülés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tartós károsodások és orvosi</a:t>
            </a:r>
            <a:r>
              <a:rPr lang="nl-NL" dirty="0" smtClean="0"/>
              <a:t> probl</a:t>
            </a:r>
            <a:r>
              <a:rPr lang="hu-HU" dirty="0" smtClean="0"/>
              <a:t>é</a:t>
            </a:r>
            <a:r>
              <a:rPr lang="nl-NL" dirty="0" smtClean="0"/>
              <a:t>m</a:t>
            </a:r>
            <a:r>
              <a:rPr lang="hu-HU" dirty="0" err="1" smtClean="0"/>
              <a:t>ák</a:t>
            </a:r>
            <a:r>
              <a:rPr lang="hu-HU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test baloldali felének bénulása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rossz látás az egyik, vakság a másik szemen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epileps</a:t>
            </a:r>
            <a:r>
              <a:rPr lang="hu-HU" dirty="0" err="1" smtClean="0"/>
              <a:t>zia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értelmi és memória zavarok</a:t>
            </a: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0176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 testi sérülés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károsult élete teljesen megváltozott</a:t>
            </a:r>
            <a:endParaRPr lang="nl-NL" dirty="0"/>
          </a:p>
          <a:p>
            <a:pPr marL="0" indent="0">
              <a:buNone/>
            </a:pPr>
            <a:r>
              <a:rPr lang="hu-HU" dirty="0" smtClean="0"/>
              <a:t>önállóan nem tud járni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tolószéket kell használnia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katétertől függ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élete végéig napi 24 órás gondozásra szorul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teljesen rokkant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napi rehabilitáció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gyerekek nevelőintézetbe kerülnek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3463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testi sérülés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sérülések és azok következményei tartósságára és súlyosságára tekintettel a károsult  nem vagyoni kártérítés címén </a:t>
            </a:r>
            <a:r>
              <a:rPr lang="nl-NL" dirty="0" smtClean="0"/>
              <a:t>46.204.500</a:t>
            </a:r>
            <a:r>
              <a:rPr lang="hu-HU" dirty="0" smtClean="0"/>
              <a:t> FT- </a:t>
            </a:r>
            <a:r>
              <a:rPr lang="hu-HU" dirty="0" err="1" smtClean="0"/>
              <a:t>ot</a:t>
            </a:r>
            <a:r>
              <a:rPr lang="nl-NL" dirty="0" smtClean="0"/>
              <a:t> (150.000</a:t>
            </a:r>
            <a:r>
              <a:rPr lang="hu-HU" dirty="0" smtClean="0"/>
              <a:t> €</a:t>
            </a:r>
            <a:r>
              <a:rPr lang="nl-NL" dirty="0" smtClean="0"/>
              <a:t>)</a:t>
            </a:r>
            <a:r>
              <a:rPr lang="hu-HU" dirty="0" smtClean="0"/>
              <a:t> kapott</a:t>
            </a:r>
            <a:r>
              <a:rPr lang="nl-NL" dirty="0" smtClean="0"/>
              <a:t>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8026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holland jogrendszer</a:t>
            </a:r>
            <a:r>
              <a:rPr lang="nl-NL" dirty="0" smtClean="0"/>
              <a:t> </a:t>
            </a:r>
          </a:p>
          <a:p>
            <a:r>
              <a:rPr lang="hu-HU" dirty="0" smtClean="0"/>
              <a:t> jogesetek</a:t>
            </a:r>
            <a:endParaRPr lang="nl-NL" dirty="0"/>
          </a:p>
          <a:p>
            <a:r>
              <a:rPr lang="hu-HU" dirty="0" smtClean="0"/>
              <a:t> jogi vita</a:t>
            </a:r>
            <a:endParaRPr lang="nl-NL" dirty="0" smtClean="0"/>
          </a:p>
          <a:p>
            <a:r>
              <a:rPr lang="hu-HU" dirty="0" smtClean="0"/>
              <a:t>tv. tervezet a károsulttal közeli rokonságban lévők kártérítéséről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753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dirty="0" smtClean="0"/>
              <a:t> a becsület és a jó hírnév csorbítása </a:t>
            </a:r>
            <a:endParaRPr lang="nl-NL" sz="2000" dirty="0"/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" r="188"/>
          <a:stretch>
            <a:fillRect/>
          </a:stretch>
        </p:blipFill>
        <p:spPr>
          <a:xfrm>
            <a:off x="0" y="1078708"/>
            <a:ext cx="8915400" cy="5787930"/>
          </a:xfrm>
        </p:spPr>
      </p:pic>
    </p:spTree>
    <p:extLst>
      <p:ext uri="{BB962C8B-B14F-4D97-AF65-F5344CB8AC3E}">
        <p14:creationId xmlns:p14="http://schemas.microsoft.com/office/powerpoint/2010/main" xmlns="" val="2131139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a becsület és a jó hírnév csorbítása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hu-HU" dirty="0" smtClean="0"/>
              <a:t>Egy közismert ember meg van győződve hogy ártatlan embert ítéltek el egy özvegy meggyilkolásáért és kampányt indít.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18" r="26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1863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a becsület és a jó hírnév csorbítása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7837" y="2213119"/>
            <a:ext cx="7620158" cy="416004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hu-HU" dirty="0" smtClean="0"/>
              <a:t>1. meg kell előzni az állítólagos igazságtalanságok fennmaradását az arról nem tudó nyilvánosságnak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VS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2. </a:t>
            </a:r>
            <a:r>
              <a:rPr lang="hu-HU" dirty="0" smtClean="0"/>
              <a:t>az egyénnek joga van arra hogy nyilvánosság előtt ne lehessen könnyedén bűncselekménnyel megvádolni.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3696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a becsület és a jó hírnév csorbítása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sorrend függ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vádaskodások jellegétől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következmények súlyosságától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 a feltételezett igazságtalanság jelentőségétől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vádaskodások ténybeli alapjától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attól,van-e elérhető választási lehetőség?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vádaskodó és a megvádolt személy társadalmi helyzetétől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1076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a becsület és a jó hírnév csorbítása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0904" y="2213119"/>
            <a:ext cx="7620158" cy="416004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smtClean="0"/>
              <a:t>bíróság </a:t>
            </a:r>
            <a:r>
              <a:rPr lang="hu-HU" dirty="0" smtClean="0"/>
              <a:t>az iparosnak</a:t>
            </a:r>
            <a:r>
              <a:rPr lang="nl-NL" dirty="0" smtClean="0"/>
              <a:t> </a:t>
            </a:r>
            <a:r>
              <a:rPr lang="nl-NL" dirty="0" smtClean="0"/>
              <a:t>8.000.000</a:t>
            </a:r>
            <a:r>
              <a:rPr lang="hu-HU" dirty="0" smtClean="0"/>
              <a:t> Ft </a:t>
            </a:r>
            <a:r>
              <a:rPr lang="hu-HU" dirty="0" err="1" smtClean="0"/>
              <a:t>ot</a:t>
            </a:r>
            <a:r>
              <a:rPr lang="nl-NL" dirty="0" smtClean="0"/>
              <a:t> (25.000 EUR</a:t>
            </a:r>
            <a:r>
              <a:rPr lang="hu-HU" dirty="0" smtClean="0"/>
              <a:t> </a:t>
            </a:r>
            <a:r>
              <a:rPr lang="hu-HU" dirty="0" err="1" smtClean="0"/>
              <a:t>-t</a:t>
            </a:r>
            <a:r>
              <a:rPr lang="hu-HU" dirty="0" smtClean="0"/>
              <a:t>, barátnőjének</a:t>
            </a:r>
            <a:r>
              <a:rPr lang="nl-NL" dirty="0" smtClean="0"/>
              <a:t> 3.000.000</a:t>
            </a:r>
            <a:r>
              <a:rPr lang="hu-HU" dirty="0" smtClean="0"/>
              <a:t> Ft </a:t>
            </a:r>
            <a:r>
              <a:rPr lang="hu-HU" dirty="0" err="1" smtClean="0"/>
              <a:t>ot</a:t>
            </a:r>
            <a:r>
              <a:rPr lang="nl-NL" dirty="0" smtClean="0"/>
              <a:t> </a:t>
            </a:r>
            <a:r>
              <a:rPr lang="hu-HU" dirty="0" smtClean="0"/>
              <a:t>(</a:t>
            </a:r>
            <a:r>
              <a:rPr lang="nl-NL" dirty="0" smtClean="0"/>
              <a:t>10.000 (EUR</a:t>
            </a:r>
            <a:r>
              <a:rPr lang="hu-HU" dirty="0" err="1" smtClean="0"/>
              <a:t>-t</a:t>
            </a:r>
            <a:r>
              <a:rPr lang="nl-NL" dirty="0" smtClean="0"/>
              <a:t> )</a:t>
            </a:r>
            <a:r>
              <a:rPr lang="hu-HU" dirty="0" smtClean="0"/>
              <a:t> állapított meg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vádaskodás nagyon súlyos volt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következmények a megvádolt személyre nézve súlyosak lehetnek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közvélemény könnyen hisz a közvélemény-kutatónak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más lehetőségek is voltak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 smtClean="0"/>
              <a:t>vádaskodások a  lényeg kiderülte után is folytatódtak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önös érdek nem volt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Az iparos és </a:t>
            </a:r>
            <a:r>
              <a:rPr lang="hu-HU" dirty="0" smtClean="0"/>
              <a:t>barátnője kétségeket ébresztettek az alibit illetően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45486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dirty="0" smtClean="0"/>
              <a:t> egyéb személyiségi jogok sérelme</a:t>
            </a:r>
            <a:endParaRPr lang="nl-NL" sz="2000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" r="467"/>
          <a:stretch>
            <a:fillRect/>
          </a:stretch>
        </p:blipFill>
        <p:spPr>
          <a:xfrm>
            <a:off x="0" y="1078708"/>
            <a:ext cx="8915400" cy="5787930"/>
          </a:xfrm>
        </p:spPr>
      </p:pic>
    </p:spTree>
    <p:extLst>
      <p:ext uri="{BB962C8B-B14F-4D97-AF65-F5344CB8AC3E}">
        <p14:creationId xmlns:p14="http://schemas.microsoft.com/office/powerpoint/2010/main" xmlns="" val="3406784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Other </a:t>
            </a:r>
            <a:r>
              <a:rPr lang="nl-NL" dirty="0"/>
              <a:t>personality </a:t>
            </a:r>
            <a:r>
              <a:rPr lang="nl-NL" dirty="0" smtClean="0"/>
              <a:t>rights</a:t>
            </a:r>
            <a:r>
              <a:rPr lang="hu-HU" dirty="0" smtClean="0"/>
              <a:t>egyéb személyiségi jogok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szomszéd hozzáfér egy TV szereplő számítógépéhez ,meztelen képeket és egy filmet lop el és terjeszt az interneten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00" r="23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2842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személyiségi jogok sérelme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hu-HU" dirty="0" smtClean="0"/>
              <a:t>a bíróság megállapította a TV szereplő magánszférához való jogának sérelmét és </a:t>
            </a:r>
            <a:r>
              <a:rPr lang="nl-NL" dirty="0" smtClean="0"/>
              <a:t> 900.000</a:t>
            </a:r>
            <a:r>
              <a:rPr lang="hu-HU" dirty="0" smtClean="0"/>
              <a:t> Ft-ot</a:t>
            </a:r>
            <a:r>
              <a:rPr lang="nl-NL" dirty="0" smtClean="0"/>
              <a:t> (3.000 EUR ) </a:t>
            </a:r>
            <a:r>
              <a:rPr lang="hu-HU" dirty="0" smtClean="0"/>
              <a:t>állapított meg részére.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hu-HU" dirty="0" smtClean="0"/>
              <a:t>a sérelem súlyos volt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károsult közismert TV szereplő</a:t>
            </a: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Nincs következménye annak, miképp jeleníti meg magát az interneten a károsult.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45347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5400" dirty="0" smtClean="0"/>
              <a:t>a jogi vita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xmlns="" val="490704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jogi vita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nem vagyoni károk mértéke több mint  20 éve ugyan </a:t>
            </a:r>
            <a:r>
              <a:rPr lang="hu-HU" dirty="0" err="1" smtClean="0"/>
              <a:t>annnyi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alacsony Hollandiában más európai országokhoz képest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hu-HU" dirty="0" smtClean="0"/>
              <a:t>nem tükrözi  a megváltozott társadalmi felfogást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4297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holland jogrendszer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36256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800" dirty="0" smtClean="0"/>
              <a:t>tv. tervezet a károsulttal közeli rokonságban lévők kártérítéséről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xmlns="" val="2862983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001" y="1352145"/>
            <a:ext cx="7321759" cy="4761766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nl-NL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001" y="2412460"/>
            <a:ext cx="7620158" cy="4160049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jogosultak a társak a szülők és egyéb a károsulttal szoros kapcsolatban levő személyek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hu-HU" dirty="0" smtClean="0"/>
              <a:t>csak akkor nyújtják ha a károsult meghal vagy rendkívül súlyos  és állandó károsodást szenved.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kártérítés  a károsulthoz fűződő viszonytól,a szenvedés okától és attól függ,hogy a halál erőszakos bűncselekmény következménye-e vagy sem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églalap 3"/>
          <p:cNvSpPr/>
          <p:nvPr/>
        </p:nvSpPr>
        <p:spPr>
          <a:xfrm>
            <a:off x="2286000" y="17704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tv. tervezet a károsulttal közeli rokonságban lévők kártérítéséről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47835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7305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 vagyoni kártérítés jogi szabályozása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Cél: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kártérítés a  károsultnak életminőségének csorbulása  miatt </a:t>
            </a: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e kárfajta csak a károsultat illeti meg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az egyéb károkhoz nincs köze</a:t>
            </a: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7649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 vagyoni károk jogi szabályozása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holland jog meghatározza,hogy a károsult személyiségi jogainak megsértése miatt az alábbi esetekben jogosult kártérítésre: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</a:t>
            </a:r>
            <a:r>
              <a:rPr lang="hu-HU" dirty="0" smtClean="0"/>
              <a:t> testi sérülés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2. </a:t>
            </a:r>
            <a:r>
              <a:rPr lang="hu-HU" dirty="0" smtClean="0"/>
              <a:t>a becsület és a jó hírnév csorbítása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3.</a:t>
            </a:r>
            <a:r>
              <a:rPr lang="hu-HU" dirty="0" smtClean="0"/>
              <a:t>más személyiségi jogsértések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2500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 vagyoni károk jogi szabályozása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becsület és a jó hírnév csorbításakor mérvadó tényezők</a:t>
            </a: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jogsértő cselekmény jellege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miképpen követték el a jogsértő cselekményt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következmények a károsultra nézve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0798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 vagyoni károk jogi szabályozása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más személyiségi jogok megsértésének mérvadó tényezői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 a szóban forgó érdek jellege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>
              <a:buFontTx/>
              <a:buChar char="-"/>
            </a:pPr>
            <a:r>
              <a:rPr lang="hu-HU" dirty="0" smtClean="0"/>
              <a:t> a jogsértés súlyossága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-"/>
            </a:pPr>
            <a:r>
              <a:rPr lang="hu-HU" dirty="0" smtClean="0"/>
              <a:t>a károsultra háruló következmények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9582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 vagyoni károk jogi szabályozása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holland jog semmiféle összegszerű kártérítési korlátot nem szab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 marL="0" indent="0">
              <a:buNone/>
            </a:pPr>
            <a:r>
              <a:rPr lang="hu-HU" dirty="0" smtClean="0"/>
              <a:t>a bíróság a Hollandián belüli hasonló esetben korábban hozott ítéleteket veszi figyelembe.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hu-HU" dirty="0" smtClean="0"/>
              <a:t>a Hollandián kívül hozott hasonló ítéletek sosem lehetnek mérvadók.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5135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károk meghatározása a gyakorlatban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hu-HU" dirty="0" smtClean="0"/>
              <a:t>a károsult korlátozott bizonyítási terhe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hu-HU" dirty="0" smtClean="0"/>
              <a:t>a bíróság az ésszerűség és tisztesség alapján dönt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hu-HU" dirty="0" smtClean="0"/>
              <a:t>a bíróságnak nem kell ítéletét részletesen megindokolnia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39832384"/>
      </p:ext>
    </p:extLst>
  </p:cSld>
  <p:clrMapOvr>
    <a:masterClrMapping/>
  </p:clrMapOvr>
</p:sld>
</file>

<file path=ppt/theme/theme1.xml><?xml version="1.0" encoding="utf-8"?>
<a:theme xmlns:a="http://schemas.openxmlformats.org/drawingml/2006/main" name="KVdL_birds_2014">
  <a:themeElements>
    <a:clrScheme name="KVdL_Kleuren">
      <a:dk1>
        <a:sysClr val="windowText" lastClr="000000"/>
      </a:dk1>
      <a:lt1>
        <a:sysClr val="window" lastClr="FFFFFF"/>
      </a:lt1>
      <a:dk2>
        <a:srgbClr val="0D2B80"/>
      </a:dk2>
      <a:lt2>
        <a:srgbClr val="C0C0C0"/>
      </a:lt2>
      <a:accent1>
        <a:srgbClr val="61BBEA"/>
      </a:accent1>
      <a:accent2>
        <a:srgbClr val="A0D0C7"/>
      </a:accent2>
      <a:accent3>
        <a:srgbClr val="FF72B4"/>
      </a:accent3>
      <a:accent4>
        <a:srgbClr val="66C000"/>
      </a:accent4>
      <a:accent5>
        <a:srgbClr val="D71322"/>
      </a:accent5>
      <a:accent6>
        <a:srgbClr val="FFEB82"/>
      </a:accent6>
      <a:hlink>
        <a:srgbClr val="FFFFFF"/>
      </a:hlink>
      <a:folHlink>
        <a:srgbClr val="FFFFFF"/>
      </a:folHlink>
    </a:clrScheme>
    <a:fontScheme name="KVd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KVdL_02_Kunst_v1.potx" id="{B6F30B74-5BB7-4F04-9043-1F01EE4ED582}" vid="{D4EBC557-9201-4DD0-A7D2-D1869216F3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KVdL_birds_2014</Template>
  <TotalTime>4527</TotalTime>
  <Words>719</Words>
  <Application>Microsoft Office PowerPoint</Application>
  <PresentationFormat>Diavetítés a képernyőre (4:3 oldalarány)</PresentationFormat>
  <Paragraphs>209</Paragraphs>
  <Slides>32</Slides>
  <Notes>26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KVdL_birds_2014</vt:lpstr>
      <vt:lpstr>nem vagyoni károk</vt:lpstr>
      <vt:lpstr>Tartalom</vt:lpstr>
      <vt:lpstr>3. dia</vt:lpstr>
      <vt:lpstr>A nem vagyoni kártérítés jogi szabályozása</vt:lpstr>
      <vt:lpstr>a nem vagyoni károk jogi szabályozása</vt:lpstr>
      <vt:lpstr>a nem vagyoni károk jogi szabályozása</vt:lpstr>
      <vt:lpstr>a nem vagyoni károk jogi szabályozása</vt:lpstr>
      <vt:lpstr>a nem vagyoni károk jogi szabályozása</vt:lpstr>
      <vt:lpstr>a károk meghatározása a gyakorlatban</vt:lpstr>
      <vt:lpstr>a károk meghatározása a gyakorlatban</vt:lpstr>
      <vt:lpstr>nem vagyoni károk a gyakorlatban,a bírósági gyakorlat</vt:lpstr>
      <vt:lpstr>nem vagyoni károk a gyakorlatban,a bírósági gyakorlat</vt:lpstr>
      <vt:lpstr>nem vagyoni károk a gyakorlatban,a bírósági gyakorlat</vt:lpstr>
      <vt:lpstr>14. dia</vt:lpstr>
      <vt:lpstr>15. dia</vt:lpstr>
      <vt:lpstr>testi sérülés </vt:lpstr>
      <vt:lpstr>testi sérülés</vt:lpstr>
      <vt:lpstr> testi sérülés</vt:lpstr>
      <vt:lpstr>testi sérülés</vt:lpstr>
      <vt:lpstr>20. dia</vt:lpstr>
      <vt:lpstr>a becsület és a jó hírnév csorbítása </vt:lpstr>
      <vt:lpstr>a becsület és a jó hírnév csorbítása </vt:lpstr>
      <vt:lpstr>a becsület és a jó hírnév csorbítása </vt:lpstr>
      <vt:lpstr>a becsület és a jó hírnév csorbítása </vt:lpstr>
      <vt:lpstr>25. dia</vt:lpstr>
      <vt:lpstr>   Other personality rightsegyéb személyiségi jogok </vt:lpstr>
      <vt:lpstr>egyéb személyiségi jogok sérelme</vt:lpstr>
      <vt:lpstr>28. dia</vt:lpstr>
      <vt:lpstr>a jogi vita</vt:lpstr>
      <vt:lpstr>30. dia</vt:lpstr>
      <vt:lpstr> </vt:lpstr>
      <vt:lpstr>32. dia</vt:lpstr>
    </vt:vector>
  </TitlesOfParts>
  <Company>Kennedy van der Laan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Smartengeld</dc:title>
  <dc:creator>Maarten Koenis</dc:creator>
  <dc:description>KVdL presentatie versie 1.1 - Augustus 2014_x000d_Ontwerp: Dennis Koot_x000d_Sjabloon: Ton Persoon</dc:description>
  <cp:lastModifiedBy>KFK</cp:lastModifiedBy>
  <cp:revision>233</cp:revision>
  <dcterms:created xsi:type="dcterms:W3CDTF">2014-10-07T09:49:05Z</dcterms:created>
  <dcterms:modified xsi:type="dcterms:W3CDTF">2014-12-02T17:24:16Z</dcterms:modified>
</cp:coreProperties>
</file>